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708" r:id="rId3"/>
    <p:sldId id="284" r:id="rId4"/>
    <p:sldId id="716" r:id="rId5"/>
    <p:sldId id="717" r:id="rId6"/>
    <p:sldId id="710" r:id="rId7"/>
    <p:sldId id="718" r:id="rId8"/>
    <p:sldId id="719" r:id="rId9"/>
    <p:sldId id="285" r:id="rId10"/>
    <p:sldId id="709" r:id="rId11"/>
    <p:sldId id="257" r:id="rId12"/>
    <p:sldId id="272" r:id="rId13"/>
    <p:sldId id="261" r:id="rId14"/>
    <p:sldId id="258" r:id="rId15"/>
    <p:sldId id="278" r:id="rId16"/>
    <p:sldId id="715" r:id="rId17"/>
    <p:sldId id="714" r:id="rId18"/>
    <p:sldId id="276" r:id="rId19"/>
    <p:sldId id="281" r:id="rId20"/>
    <p:sldId id="712" r:id="rId21"/>
    <p:sldId id="279" r:id="rId22"/>
    <p:sldId id="713" r:id="rId23"/>
    <p:sldId id="280" r:id="rId24"/>
    <p:sldId id="274" r:id="rId25"/>
    <p:sldId id="273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91397"/>
  </p:normalViewPr>
  <p:slideViewPr>
    <p:cSldViewPr snapToGrid="0" snapToObjects="1">
      <p:cViewPr varScale="1">
        <p:scale>
          <a:sx n="63" d="100"/>
          <a:sy n="63" d="100"/>
        </p:scale>
        <p:origin x="176" y="1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B99C7-25CF-4490-B3D6-B018B5324F31}" type="datetimeFigureOut">
              <a:rPr lang="pt-BR" smtClean="0"/>
              <a:t>22/09/2025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9BA3E6-B426-46C1-8EC9-5FBA8A500E2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767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9BA3E6-B426-46C1-8EC9-5FBA8A500E2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6175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8975" y="4760397"/>
            <a:ext cx="5511800" cy="45098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2475"/>
            <a:ext cx="5010150" cy="37576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73907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9BA3E6-B426-46C1-8EC9-5FBA8A500E22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1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39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36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914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599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5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639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147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896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238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93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57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/>
            </a:gs>
            <a:gs pos="100000">
              <a:schemeClr val="tx1">
                <a:lumMod val="0"/>
              </a:schemeClr>
            </a:gs>
            <a:gs pos="95000">
              <a:srgbClr val="0066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0C580-B4A5-F143-BCC8-DCF9244E815F}" type="datetimeFigureOut">
              <a:rPr lang="en-US" smtClean="0"/>
              <a:t>9/22/25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26C28-A03C-944C-84A0-B5D7B36885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83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8791" y="3429565"/>
            <a:ext cx="7414110" cy="834690"/>
          </a:xfrm>
          <a:gradFill flip="none" rotWithShape="1">
            <a:gsLst>
              <a:gs pos="100000">
                <a:schemeClr val="tx1"/>
              </a:gs>
              <a:gs pos="2000">
                <a:schemeClr val="tx1"/>
              </a:gs>
              <a:gs pos="52000">
                <a:srgbClr val="006600"/>
              </a:gs>
            </a:gsLst>
            <a:lin ang="10800000" scaled="0"/>
            <a:tileRect/>
          </a:gradFill>
          <a:ln w="12700">
            <a:solidFill>
              <a:schemeClr val="bg1"/>
            </a:solidFill>
          </a:ln>
        </p:spPr>
        <p:txBody>
          <a:bodyPr>
            <a:noAutofit/>
          </a:bodyPr>
          <a:lstStyle/>
          <a:p>
            <a:r>
              <a:rPr lang="pt-BR" sz="2800" b="1" noProof="0" dirty="0"/>
              <a:t>TÍTULO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1674" y="4592855"/>
            <a:ext cx="4558680" cy="1184469"/>
          </a:xfrm>
        </p:spPr>
        <p:txBody>
          <a:bodyPr>
            <a:noAutofit/>
          </a:bodyPr>
          <a:lstStyle/>
          <a:p>
            <a:pPr algn="l"/>
            <a:r>
              <a:rPr lang="pt-BR" sz="1600" noProof="0" dirty="0">
                <a:solidFill>
                  <a:schemeClr val="bg1"/>
                </a:solidFill>
              </a:rPr>
              <a:t>Mestranda: XXXXX</a:t>
            </a:r>
          </a:p>
          <a:p>
            <a:pPr algn="l"/>
            <a:r>
              <a:rPr lang="pt-BR" sz="1600" noProof="0" dirty="0">
                <a:solidFill>
                  <a:schemeClr val="bg1"/>
                </a:solidFill>
              </a:rPr>
              <a:t>Orientador: Prof. Dr. XXX</a:t>
            </a:r>
          </a:p>
          <a:p>
            <a:pPr algn="l"/>
            <a:r>
              <a:rPr lang="pt-BR" sz="1600" noProof="0" dirty="0">
                <a:solidFill>
                  <a:schemeClr val="bg1"/>
                </a:solidFill>
              </a:rPr>
              <a:t>Coorientadora: Profa. Dra. XXX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39604" y="1080676"/>
            <a:ext cx="805248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noProof="0" dirty="0">
                <a:solidFill>
                  <a:schemeClr val="bg1"/>
                </a:solidFill>
              </a:rPr>
              <a:t>UNIVERSIDADE DO ESTADO DO PARÁ</a:t>
            </a:r>
          </a:p>
          <a:p>
            <a:pPr algn="ctr"/>
            <a:r>
              <a:rPr lang="pt-BR" sz="1200" b="1" noProof="0" dirty="0">
                <a:solidFill>
                  <a:schemeClr val="bg1"/>
                </a:solidFill>
              </a:rPr>
              <a:t>CENTRO DE CIÊNCIAS BIOLÓGICAS E DA SAÚDE</a:t>
            </a:r>
          </a:p>
          <a:p>
            <a:pPr algn="ctr"/>
            <a:endParaRPr lang="pt-BR" sz="1200" b="1" noProof="0" dirty="0">
              <a:solidFill>
                <a:schemeClr val="bg1"/>
              </a:solidFill>
            </a:endParaRPr>
          </a:p>
          <a:p>
            <a:pPr algn="ctr"/>
            <a:r>
              <a:rPr lang="pt-BR" sz="2000" b="1" noProof="0" dirty="0">
                <a:solidFill>
                  <a:srgbClr val="FFFF00"/>
                </a:solidFill>
              </a:rPr>
              <a:t>PROGRAMA DE PÓS-GRADUAÇÃO</a:t>
            </a:r>
          </a:p>
          <a:p>
            <a:pPr algn="ctr"/>
            <a:r>
              <a:rPr lang="pt-BR" sz="2000" b="1" noProof="0" dirty="0">
                <a:solidFill>
                  <a:srgbClr val="FFFF00"/>
                </a:solidFill>
              </a:rPr>
              <a:t>CIRURGIA E PESQUISA EXPERIMENTAL (PPGCIPE) – Mestrado Profissional</a:t>
            </a: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0932" y="443932"/>
            <a:ext cx="878887" cy="7420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7972" y="480216"/>
            <a:ext cx="832788" cy="8225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4FD97EA5-50E8-F269-6485-89935EBAB87B}"/>
              </a:ext>
            </a:extLst>
          </p:cNvPr>
          <p:cNvSpPr txBox="1">
            <a:spLocks/>
          </p:cNvSpPr>
          <p:nvPr/>
        </p:nvSpPr>
        <p:spPr>
          <a:xfrm>
            <a:off x="1351722" y="2441843"/>
            <a:ext cx="6639339" cy="834690"/>
          </a:xfrm>
          <a:prstGeom prst="rect">
            <a:avLst/>
          </a:prstGeom>
          <a:gradFill flip="none" rotWithShape="1">
            <a:gsLst>
              <a:gs pos="100000">
                <a:schemeClr val="tx1"/>
              </a:gs>
              <a:gs pos="2000">
                <a:schemeClr val="tx1"/>
              </a:gs>
              <a:gs pos="52000">
                <a:srgbClr val="006600"/>
              </a:gs>
            </a:gsLst>
            <a:lin ang="10800000" scaled="0"/>
            <a:tileRect/>
          </a:gradFill>
          <a:ln w="12700"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000" b="1" noProof="0" dirty="0">
                <a:solidFill>
                  <a:schemeClr val="bg1"/>
                </a:solidFill>
              </a:rPr>
              <a:t>2</a:t>
            </a:r>
            <a:r>
              <a:rPr lang="pt-BR" sz="2000" b="1" u="sng" baseline="30000" noProof="0" dirty="0">
                <a:solidFill>
                  <a:schemeClr val="bg1"/>
                </a:solidFill>
              </a:rPr>
              <a:t>a</a:t>
            </a:r>
            <a:r>
              <a:rPr lang="pt-BR" sz="2000" b="1" noProof="0" dirty="0">
                <a:solidFill>
                  <a:schemeClr val="bg1"/>
                </a:solidFill>
              </a:rPr>
              <a:t> Jornada PPGCIPE: Efetivação do Projeto e </a:t>
            </a:r>
          </a:p>
          <a:p>
            <a:r>
              <a:rPr lang="pt-BR" sz="2000" b="1" noProof="0" dirty="0">
                <a:solidFill>
                  <a:schemeClr val="bg1"/>
                </a:solidFill>
              </a:rPr>
              <a:t>Documentos de Autorização para o desenvolvimento</a:t>
            </a:r>
            <a:endParaRPr lang="pt-BR" sz="2800" noProof="0" dirty="0">
              <a:solidFill>
                <a:schemeClr val="bg1"/>
              </a:solidFill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2A81C4F-2052-0A69-84F0-7C2396F2A918}"/>
              </a:ext>
            </a:extLst>
          </p:cNvPr>
          <p:cNvSpPr txBox="1">
            <a:spLocks/>
          </p:cNvSpPr>
          <p:nvPr/>
        </p:nvSpPr>
        <p:spPr>
          <a:xfrm>
            <a:off x="3867846" y="6083757"/>
            <a:ext cx="1595999" cy="5970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noProof="0" dirty="0">
                <a:solidFill>
                  <a:schemeClr val="bg1"/>
                </a:solidFill>
              </a:rPr>
              <a:t>BELÉM – PARÁ</a:t>
            </a:r>
          </a:p>
          <a:p>
            <a:r>
              <a:rPr lang="pt-BR" sz="1600" noProof="0" dirty="0">
                <a:solidFill>
                  <a:schemeClr val="bg1"/>
                </a:solidFill>
              </a:rPr>
              <a:t>2025</a:t>
            </a:r>
          </a:p>
        </p:txBody>
      </p:sp>
      <p:pic>
        <p:nvPicPr>
          <p:cNvPr id="18" name="Imagem 17" descr="Logotipo&#10;&#10;O conteúdo gerado por IA pode estar incorreto.">
            <a:extLst>
              <a:ext uri="{FF2B5EF4-FFF2-40B4-BE49-F238E27FC236}">
                <a16:creationId xmlns:a16="http://schemas.microsoft.com/office/drawing/2014/main" id="{F1836F66-72CB-524C-CCFE-FE2D69B604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143" b="89905" l="8468" r="89919">
                        <a14:foregroundMark x1="32258" y1="16381" x2="33266" y2="29905"/>
                        <a14:foregroundMark x1="52419" y1="9333" x2="47984" y2="27619"/>
                        <a14:foregroundMark x1="66734" y1="14476" x2="61895" y2="33524"/>
                        <a14:foregroundMark x1="61895" y1="33524" x2="62298" y2="37333"/>
                        <a14:foregroundMark x1="8669" y1="78286" x2="8669" y2="78286"/>
                        <a14:foregroundMark x1="47984" y1="82476" x2="49597" y2="88571"/>
                        <a14:foregroundMark x1="89919" y1="78667" x2="89919" y2="78667"/>
                        <a14:foregroundMark x1="89919" y1="83810" x2="89919" y2="83810"/>
                      </a14:backgroundRemoval>
                    </a14:imgEffect>
                  </a14:imgLayer>
                </a14:imgProps>
              </a:ext>
            </a:extLst>
          </a:blip>
          <a:srcRect l="4237" t="1908" r="3253" b="5868"/>
          <a:stretch>
            <a:fillRect/>
          </a:stretch>
        </p:blipFill>
        <p:spPr>
          <a:xfrm>
            <a:off x="4282229" y="100602"/>
            <a:ext cx="878887" cy="9256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25890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B6211-BB26-D91E-3313-71ACF37420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B72D2D0-F489-D083-37E9-B637875CD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469" y="746547"/>
            <a:ext cx="8113061" cy="5127311"/>
          </a:xfr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noProof="0" dirty="0">
                <a:solidFill>
                  <a:srgbClr val="FFFF00"/>
                </a:solidFill>
              </a:rPr>
              <a:t> Área da Capes: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3200" noProof="0" dirty="0"/>
              <a:t> Medicina III</a:t>
            </a:r>
          </a:p>
          <a:p>
            <a:pPr lvl="1">
              <a:buFont typeface="Arial" panose="020B0604020202020204" pitchFamily="34" charset="0"/>
              <a:buChar char="•"/>
            </a:pPr>
            <a:endParaRPr lang="pt-BR" sz="3200" noProof="0" dirty="0"/>
          </a:p>
          <a:p>
            <a:pPr>
              <a:buFont typeface="Wingdings" pitchFamily="2" charset="2"/>
              <a:buChar char="Ø"/>
            </a:pPr>
            <a:r>
              <a:rPr lang="pt-BR" dirty="0">
                <a:solidFill>
                  <a:srgbClr val="FFFF00"/>
                </a:solidFill>
              </a:rPr>
              <a:t> Área de concentração 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3200" dirty="0"/>
              <a:t> ...</a:t>
            </a:r>
          </a:p>
          <a:p>
            <a:pPr marL="457200" lvl="1" indent="0">
              <a:buNone/>
            </a:pPr>
            <a:endParaRPr lang="pt-BR" sz="3200" dirty="0"/>
          </a:p>
          <a:p>
            <a:pPr>
              <a:buFont typeface="Wingdings" pitchFamily="2" charset="2"/>
              <a:buChar char="Ø"/>
            </a:pPr>
            <a:r>
              <a:rPr lang="pt-BR" dirty="0">
                <a:solidFill>
                  <a:srgbClr val="FFFF00"/>
                </a:solidFill>
              </a:rPr>
              <a:t> Linha de Pesquisa: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3200" dirty="0"/>
              <a:t> ...</a:t>
            </a:r>
          </a:p>
          <a:p>
            <a:pPr marL="457200" lvl="1" indent="0">
              <a:buNone/>
            </a:pPr>
            <a:endParaRPr lang="pt-BR" dirty="0"/>
          </a:p>
          <a:p>
            <a:pPr lvl="1">
              <a:buFont typeface="Arial" panose="020B0604020202020204" pitchFamily="34" charset="0"/>
              <a:buChar char="•"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349185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488" y="1319984"/>
            <a:ext cx="4798381" cy="2778710"/>
          </a:xfr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noProof="0" dirty="0">
                <a:solidFill>
                  <a:srgbClr val="FFFF00"/>
                </a:solidFill>
              </a:rPr>
              <a:t> ITEM DA TEMÁTICA: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noProof="0" dirty="0"/>
              <a:t> 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noProof="0" dirty="0"/>
              <a:t>...</a:t>
            </a:r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6332427" y="5927834"/>
            <a:ext cx="28115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noProof="0" dirty="0">
                <a:solidFill>
                  <a:schemeClr val="bg1"/>
                </a:solidFill>
              </a:rPr>
              <a:t>(</a:t>
            </a:r>
            <a:r>
              <a:rPr lang="pt-BR" sz="2000" noProof="0" dirty="0" err="1">
                <a:solidFill>
                  <a:schemeClr val="bg1"/>
                </a:solidFill>
              </a:rPr>
              <a:t>Versalius</a:t>
            </a:r>
            <a:r>
              <a:rPr lang="pt-BR" sz="2000" noProof="0" dirty="0">
                <a:solidFill>
                  <a:schemeClr val="bg1"/>
                </a:solidFill>
              </a:rPr>
              <a:t> </a:t>
            </a:r>
            <a:r>
              <a:rPr lang="pt-BR" sz="2000" i="1" noProof="0" dirty="0">
                <a:solidFill>
                  <a:schemeClr val="bg1"/>
                </a:solidFill>
              </a:rPr>
              <a:t>et al</a:t>
            </a:r>
            <a:r>
              <a:rPr lang="pt-BR" sz="2000" noProof="0" dirty="0">
                <a:solidFill>
                  <a:schemeClr val="bg1"/>
                </a:solidFill>
              </a:rPr>
              <a:t>., 2022)</a:t>
            </a:r>
            <a:endParaRPr lang="pt-BR" sz="2000" noProof="0" dirty="0"/>
          </a:p>
        </p:txBody>
      </p:sp>
      <p:sp>
        <p:nvSpPr>
          <p:cNvPr id="13" name="Retângulo com Único Canto Aparado 12">
            <a:extLst>
              <a:ext uri="{FF2B5EF4-FFF2-40B4-BE49-F238E27FC236}">
                <a16:creationId xmlns:a16="http://schemas.microsoft.com/office/drawing/2014/main" id="{A8CF7780-4AF6-06D0-5E12-82297952A0A5}"/>
              </a:ext>
            </a:extLst>
          </p:cNvPr>
          <p:cNvSpPr/>
          <p:nvPr/>
        </p:nvSpPr>
        <p:spPr>
          <a:xfrm>
            <a:off x="6747641" y="126123"/>
            <a:ext cx="2254470" cy="3137339"/>
          </a:xfrm>
          <a:prstGeom prst="snip1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1345E03-8011-C198-D9CA-4D017D42459D}"/>
              </a:ext>
            </a:extLst>
          </p:cNvPr>
          <p:cNvSpPr txBox="1">
            <a:spLocks/>
          </p:cNvSpPr>
          <p:nvPr/>
        </p:nvSpPr>
        <p:spPr>
          <a:xfrm>
            <a:off x="6747641" y="157651"/>
            <a:ext cx="2254470" cy="3137338"/>
          </a:xfrm>
          <a:prstGeom prst="rect">
            <a:avLst/>
          </a:prstGeo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2000" noProof="0" dirty="0">
                <a:solidFill>
                  <a:srgbClr val="FF0000"/>
                </a:solidFill>
              </a:rPr>
              <a:t>ORIENTAÇÃO </a:t>
            </a:r>
          </a:p>
          <a:p>
            <a:pPr marL="0" indent="0" algn="ctr">
              <a:buNone/>
            </a:pPr>
            <a:r>
              <a:rPr lang="pt-BR" sz="2000" noProof="0" dirty="0">
                <a:solidFill>
                  <a:srgbClr val="FF0000"/>
                </a:solidFill>
              </a:rPr>
              <a:t> RETIRAR NA APRESENTAÇÃO</a:t>
            </a:r>
          </a:p>
          <a:p>
            <a:pPr marL="0" indent="0" algn="ctr">
              <a:buNone/>
            </a:pPr>
            <a:endParaRPr lang="pt-BR" sz="2000" noProof="0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sz="2000" noProof="0" dirty="0">
                <a:solidFill>
                  <a:schemeClr val="tx1"/>
                </a:solidFill>
              </a:rPr>
              <a:t>Introdução da temática pretendida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2000" noProof="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sz="2000" noProof="0" dirty="0">
                <a:solidFill>
                  <a:schemeClr val="tx1"/>
                </a:solidFill>
              </a:rPr>
              <a:t>Apresentar fundamento teórico com citação.  </a:t>
            </a:r>
          </a:p>
          <a:p>
            <a:pPr>
              <a:buFont typeface="Arial" panose="020B0604020202020204" pitchFamily="34" charset="0"/>
              <a:buChar char="•"/>
            </a:pPr>
            <a:endParaRPr lang="pt-BR" sz="2000" noProof="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</a:rPr>
              <a:t>De 3 a 5 diapositivos.</a:t>
            </a:r>
            <a:endParaRPr lang="pt-BR" noProof="0" dirty="0"/>
          </a:p>
          <a:p>
            <a:pPr marL="0" indent="0">
              <a:buFont typeface="Arial"/>
              <a:buNone/>
            </a:pPr>
            <a:endParaRPr lang="pt-BR" noProof="0" dirty="0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161880D8-5D7B-B080-B3F5-32C4328A2A2E}"/>
              </a:ext>
            </a:extLst>
          </p:cNvPr>
          <p:cNvSpPr txBox="1">
            <a:spLocks/>
          </p:cNvSpPr>
          <p:nvPr/>
        </p:nvSpPr>
        <p:spPr>
          <a:xfrm>
            <a:off x="581488" y="945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2348722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877858-31AF-38B3-C9BA-49045AC83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488" y="1319984"/>
            <a:ext cx="4798381" cy="2778710"/>
          </a:xfr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pt-BR" noProof="0" dirty="0">
                <a:solidFill>
                  <a:srgbClr val="FFFF00"/>
                </a:solidFill>
              </a:rPr>
              <a:t> ITEM DA TEMÁTICA: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noProof="0" dirty="0"/>
              <a:t> 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noProof="0" dirty="0"/>
              <a:t>...</a:t>
            </a:r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  <a:p>
            <a:pPr marL="0" indent="0">
              <a:buNone/>
            </a:pP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675847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6637"/>
            <a:ext cx="8229600" cy="2820861"/>
          </a:xfrm>
          <a:gradFill flip="none" rotWithShape="1">
            <a:gsLst>
              <a:gs pos="100000">
                <a:schemeClr val="tx1"/>
              </a:gs>
              <a:gs pos="2000">
                <a:schemeClr val="tx1"/>
              </a:gs>
              <a:gs pos="52000">
                <a:srgbClr val="006600"/>
              </a:gs>
            </a:gsLst>
            <a:lin ang="10800000" scaled="0"/>
            <a:tileRect/>
          </a:gradFill>
          <a:ln w="12700"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250000"/>
              </a:lnSpc>
              <a:spcBef>
                <a:spcPct val="0"/>
              </a:spcBef>
              <a:buNone/>
            </a:pPr>
            <a:r>
              <a:rPr lang="pt-BR" noProof="0" dirty="0">
                <a:latin typeface="+mj-lt"/>
                <a:ea typeface="+mj-ea"/>
                <a:cs typeface="+mj-cs"/>
              </a:rPr>
              <a:t>...</a:t>
            </a:r>
          </a:p>
          <a:p>
            <a:pPr algn="ctr">
              <a:lnSpc>
                <a:spcPct val="250000"/>
              </a:lnSpc>
              <a:spcBef>
                <a:spcPct val="0"/>
              </a:spcBef>
              <a:buNone/>
            </a:pPr>
            <a:endParaRPr lang="pt-BR" sz="1050" noProof="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91C746-18DB-FA26-A0D1-1748CC9FD4F0}"/>
              </a:ext>
            </a:extLst>
          </p:cNvPr>
          <p:cNvSpPr txBox="1">
            <a:spLocks/>
          </p:cNvSpPr>
          <p:nvPr/>
        </p:nvSpPr>
        <p:spPr>
          <a:xfrm>
            <a:off x="581488" y="945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OBJETIVO</a:t>
            </a:r>
          </a:p>
        </p:txBody>
      </p:sp>
    </p:spTree>
    <p:extLst>
      <p:ext uri="{BB962C8B-B14F-4D97-AF65-F5344CB8AC3E}">
        <p14:creationId xmlns:p14="http://schemas.microsoft.com/office/powerpoint/2010/main" val="2682439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C3EFC86-6866-AA5B-4103-CB52E530AC73}"/>
              </a:ext>
            </a:extLst>
          </p:cNvPr>
          <p:cNvSpPr txBox="1">
            <a:spLocks/>
          </p:cNvSpPr>
          <p:nvPr/>
        </p:nvSpPr>
        <p:spPr>
          <a:xfrm>
            <a:off x="581488" y="945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MÉTODO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D0886BF-448F-E386-AD53-24501A7D2FFD}"/>
              </a:ext>
            </a:extLst>
          </p:cNvPr>
          <p:cNvSpPr txBox="1"/>
          <p:nvPr/>
        </p:nvSpPr>
        <p:spPr>
          <a:xfrm>
            <a:off x="325397" y="1237596"/>
            <a:ext cx="874178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Desenvolvimento/ Etapas e  estratégias de construção: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Documentos necessários para a Autorização do desenvolvimento. </a:t>
            </a:r>
            <a:r>
              <a:rPr lang="pt-BR" sz="2400" dirty="0">
                <a:solidFill>
                  <a:srgbClr val="FF0000"/>
                </a:solidFill>
              </a:rPr>
              <a:t>(APRESENTAR AUTORIZAÇÃO)</a:t>
            </a:r>
          </a:p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Processo de avaliação/ validação: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Análise Ética </a:t>
            </a:r>
            <a:r>
              <a:rPr lang="pt-BR" sz="2400" dirty="0">
                <a:solidFill>
                  <a:srgbClr val="FF0000"/>
                </a:solidFill>
              </a:rPr>
              <a:t>(Aprovação do Comitê de Ética?)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Participantes </a:t>
            </a:r>
            <a:r>
              <a:rPr lang="pt-BR" sz="2400" dirty="0">
                <a:solidFill>
                  <a:srgbClr val="FF0000"/>
                </a:solidFill>
              </a:rPr>
              <a:t>(Detalhes dos grupos envolvidos, cálculo amostral, número de participantes...)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Análises </a:t>
            </a:r>
            <a:r>
              <a:rPr lang="pt-BR" sz="2400" dirty="0">
                <a:solidFill>
                  <a:srgbClr val="FF0000"/>
                </a:solidFill>
              </a:rPr>
              <a:t>(Detalhes: Quais os testes estatísticos?</a:t>
            </a:r>
            <a:r>
              <a:rPr lang="pt-BR" dirty="0">
                <a:solidFill>
                  <a:srgbClr val="FF0000"/>
                </a:solidFill>
              </a:rPr>
              <a:t>...)</a:t>
            </a:r>
          </a:p>
          <a:p>
            <a:pPr lvl="1"/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793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EE386-F268-F318-6654-E794F3CD4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5C68A92B-8F94-C73F-E5D9-DE8F8A3D13BC}"/>
              </a:ext>
            </a:extLst>
          </p:cNvPr>
          <p:cNvSpPr txBox="1"/>
          <p:nvPr/>
        </p:nvSpPr>
        <p:spPr>
          <a:xfrm>
            <a:off x="325397" y="1237596"/>
            <a:ext cx="874178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Desenvolvimento/ Etapas e  estratégias de construção: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572184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2FFA4-8CC7-6FDD-36A7-4E304A4E3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E5602B8-C7BB-A5B4-A843-2E348384C9A3}"/>
              </a:ext>
            </a:extLst>
          </p:cNvPr>
          <p:cNvSpPr txBox="1"/>
          <p:nvPr/>
        </p:nvSpPr>
        <p:spPr>
          <a:xfrm>
            <a:off x="325397" y="1237596"/>
            <a:ext cx="8741781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Processo de avaliação/ validação: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Análise Ética </a:t>
            </a:r>
            <a:r>
              <a:rPr lang="pt-BR" sz="2400" dirty="0">
                <a:solidFill>
                  <a:srgbClr val="FF0000"/>
                </a:solidFill>
              </a:rPr>
              <a:t>(Aprovação do Comitê de Ética?)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Participantes </a:t>
            </a:r>
            <a:r>
              <a:rPr lang="pt-BR" sz="2400" dirty="0">
                <a:solidFill>
                  <a:srgbClr val="FF0000"/>
                </a:solidFill>
              </a:rPr>
              <a:t>(Detalhes dos grupos envolvidos, cálculo amostral, número de participantes...)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Análises </a:t>
            </a:r>
            <a:r>
              <a:rPr lang="pt-BR" sz="2400" dirty="0">
                <a:solidFill>
                  <a:srgbClr val="FF0000"/>
                </a:solidFill>
              </a:rPr>
              <a:t>(Detalhes: Quais os testes estatísticos?</a:t>
            </a:r>
            <a:r>
              <a:rPr lang="pt-BR" dirty="0">
                <a:solidFill>
                  <a:srgbClr val="FF0000"/>
                </a:solidFill>
              </a:rPr>
              <a:t>...)</a:t>
            </a:r>
          </a:p>
          <a:p>
            <a:pPr lvl="1"/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8532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F9F1A0-FC32-567F-C513-EF152F6A0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17DA40E-4076-EC8D-F7D3-18243BE256E1}"/>
              </a:ext>
            </a:extLst>
          </p:cNvPr>
          <p:cNvSpPr txBox="1"/>
          <p:nvPr/>
        </p:nvSpPr>
        <p:spPr>
          <a:xfrm>
            <a:off x="325397" y="1237596"/>
            <a:ext cx="684433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Processo de avaliação/ validação: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 Análise Ética: </a:t>
            </a:r>
            <a:r>
              <a:rPr lang="pt-BR" sz="2400" b="1" dirty="0">
                <a:solidFill>
                  <a:schemeClr val="bg1"/>
                </a:solidFill>
              </a:rPr>
              <a:t>Aprovação do Comitê de Ética</a:t>
            </a:r>
          </a:p>
          <a:p>
            <a:pPr lvl="1"/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486F33-7F72-0DE9-2880-369CFDD4ABF3}"/>
              </a:ext>
            </a:extLst>
          </p:cNvPr>
          <p:cNvSpPr txBox="1">
            <a:spLocks/>
          </p:cNvSpPr>
          <p:nvPr/>
        </p:nvSpPr>
        <p:spPr>
          <a:xfrm>
            <a:off x="263418" y="2091826"/>
            <a:ext cx="5256584" cy="5733256"/>
          </a:xfrm>
          <a:prstGeom prst="rect">
            <a:avLst/>
          </a:prstGeom>
        </p:spPr>
        <p:txBody>
          <a:bodyPr/>
          <a:lstStyle>
            <a:lvl1pPr marL="342900" indent="-342900" algn="l" defTabSz="449263" rtl="0" fontAlgn="base"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3200">
                <a:solidFill>
                  <a:schemeClr val="bg1"/>
                </a:solidFill>
                <a:latin typeface="+mn-lt"/>
                <a:ea typeface="Lucida Sans Unicode" pitchFamily="34" charset="0"/>
                <a:cs typeface="+mn-cs"/>
              </a:defRPr>
            </a:lvl1pPr>
            <a:lvl2pPr marL="742950" indent="-285750" algn="l" defTabSz="449263" rtl="0" fontAlgn="base"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800">
                <a:solidFill>
                  <a:schemeClr val="bg1"/>
                </a:solidFill>
                <a:latin typeface="+mn-lt"/>
                <a:ea typeface="Lucida Sans Unicode" pitchFamily="34" charset="0"/>
                <a:cs typeface="+mn-cs"/>
              </a:defRPr>
            </a:lvl2pPr>
            <a:lvl3pPr marL="1143000" indent="-228600" algn="l" defTabSz="449263" rtl="0" fontAlgn="base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•"/>
              <a:defRPr sz="2400">
                <a:solidFill>
                  <a:schemeClr val="bg1"/>
                </a:solidFill>
                <a:latin typeface="+mn-lt"/>
                <a:ea typeface="Lucida Sans Unicode" pitchFamily="34" charset="0"/>
                <a:cs typeface="+mn-cs"/>
              </a:defRPr>
            </a:lvl3pPr>
            <a:lvl4pPr marL="1600200" indent="-228600" algn="l" defTabSz="449263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–"/>
              <a:defRPr sz="2000">
                <a:solidFill>
                  <a:schemeClr val="bg1"/>
                </a:solidFill>
                <a:latin typeface="+mn-lt"/>
                <a:ea typeface="Lucida Sans Unicode" pitchFamily="34" charset="0"/>
                <a:cs typeface="+mn-cs"/>
              </a:defRPr>
            </a:lvl4pPr>
            <a:lvl5pPr marL="2057400" indent="-228600" algn="l" defTabSz="449263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Char char="»"/>
              <a:defRPr sz="2000">
                <a:solidFill>
                  <a:schemeClr val="bg1"/>
                </a:solidFill>
                <a:latin typeface="+mn-lt"/>
                <a:ea typeface="Lucida Sans Unicode" pitchFamily="34" charset="0"/>
                <a:cs typeface="+mn-cs"/>
              </a:defRPr>
            </a:lvl5pPr>
            <a:lvl6pPr marL="2514600" indent="-22860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6pPr>
            <a:lvl7pPr marL="2971800" indent="-22860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7pPr>
            <a:lvl8pPr marL="3429000" indent="-22860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8pPr>
            <a:lvl9pPr marL="3886200" indent="-22860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000">
                <a:solidFill>
                  <a:srgbClr val="000000"/>
                </a:solidFill>
                <a:latin typeface="+mn-lt"/>
                <a:cs typeface="+mn-cs"/>
              </a:defRPr>
            </a:lvl9pPr>
          </a:lstStyle>
          <a:p>
            <a:pPr>
              <a:lnSpc>
                <a:spcPct val="250000"/>
              </a:lnSpc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2000" kern="0" dirty="0"/>
              <a:t>Título da pesquisa:</a:t>
            </a:r>
          </a:p>
          <a:p>
            <a:pPr>
              <a:lnSpc>
                <a:spcPct val="250000"/>
              </a:lnSpc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2000" kern="0" dirty="0"/>
              <a:t>CAAE:</a:t>
            </a:r>
          </a:p>
          <a:p>
            <a:pPr>
              <a:lnSpc>
                <a:spcPct val="250000"/>
              </a:lnSpc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2000" kern="0" dirty="0"/>
              <a:t>Nº do Parecer:</a:t>
            </a:r>
          </a:p>
          <a:p>
            <a:pPr>
              <a:lnSpc>
                <a:spcPct val="250000"/>
              </a:lnSpc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2000" kern="0" dirty="0"/>
              <a:t>Data do Parecer:</a:t>
            </a:r>
          </a:p>
          <a:p>
            <a:pPr>
              <a:lnSpc>
                <a:spcPct val="250000"/>
              </a:lnSpc>
              <a:buClr>
                <a:schemeClr val="bg1"/>
              </a:buClr>
              <a:buFont typeface="Wingdings" pitchFamily="2" charset="2"/>
              <a:buChar char="ü"/>
            </a:pPr>
            <a:r>
              <a:rPr lang="pt-BR" sz="2000" kern="0" dirty="0"/>
              <a:t>Situação: APROVADO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90D2567-FD6B-9563-BA3B-BE223D560C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0153" y="2260380"/>
            <a:ext cx="2769424" cy="4026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6870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C2B2A92-6A50-3CA5-EA2D-30029B5CB79C}"/>
              </a:ext>
            </a:extLst>
          </p:cNvPr>
          <p:cNvSpPr txBox="1">
            <a:spLocks/>
          </p:cNvSpPr>
          <p:nvPr/>
        </p:nvSpPr>
        <p:spPr>
          <a:xfrm>
            <a:off x="581488" y="945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PRODUTOS PRETENDIDOS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D1528CB-50E6-12E7-8205-F25122E3A972}"/>
              </a:ext>
            </a:extLst>
          </p:cNvPr>
          <p:cNvSpPr txBox="1"/>
          <p:nvPr/>
        </p:nvSpPr>
        <p:spPr>
          <a:xfrm>
            <a:off x="441434" y="1056290"/>
            <a:ext cx="8369654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PRODUTO PRINCIPAL: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PRODUTOS SECUNDÁRIOS: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...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bg1"/>
                </a:solidFill>
              </a:rPr>
              <a:t>Artigo de validação do produto principal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41429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6635F-D9D2-2146-9C20-D40CE90E8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AC84A4B-5642-BF26-8344-89018CC5D2C3}"/>
              </a:ext>
            </a:extLst>
          </p:cNvPr>
          <p:cNvSpPr txBox="1">
            <a:spLocks/>
          </p:cNvSpPr>
          <p:nvPr/>
        </p:nvSpPr>
        <p:spPr>
          <a:xfrm>
            <a:off x="581488" y="28188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PLANO ESTRATÉGICO</a:t>
            </a:r>
          </a:p>
        </p:txBody>
      </p:sp>
      <p:graphicFrame>
        <p:nvGraphicFramePr>
          <p:cNvPr id="2" name="Espaço Reservado para Conteúdo 5">
            <a:extLst>
              <a:ext uri="{FF2B5EF4-FFF2-40B4-BE49-F238E27FC236}">
                <a16:creationId xmlns:a16="http://schemas.microsoft.com/office/drawing/2014/main" id="{952BDB3E-B5A3-67C9-81DB-FD3E16F2B93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0920701"/>
              </p:ext>
            </p:extLst>
          </p:nvPr>
        </p:nvGraphicFramePr>
        <p:xfrm>
          <a:off x="210871" y="1226276"/>
          <a:ext cx="8722258" cy="52516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9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1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28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7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43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420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060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Plano estratégico organizacional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Focos estratégicos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Ações Estratégicas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Itens da ação estratégica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Coordenador / responsáveis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Indicadores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Prazo FINAL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2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Produtos...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Busca de parcerias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Itens e Onde será desenvolvido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 Nomes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O que precisa: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Mai/26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92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Exemplo: 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Desenvolvimento</a:t>
                      </a:r>
                    </a:p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 de Aplicativo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Busca de parcerias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Parceria: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Recursos:</a:t>
                      </a:r>
                    </a:p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u="none" strike="noStrike" dirty="0" err="1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Nov</a:t>
                      </a:r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/26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494634"/>
                  </a:ext>
                </a:extLst>
              </a:tr>
              <a:tr h="61317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Autora: </a:t>
                      </a:r>
                    </a:p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Mestranda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Atividades...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Conversa inicial com programador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.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Mar/26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060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Título provisório: XXX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  <a:p>
                      <a:pPr algn="l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Contrato (Orientador e </a:t>
                      </a:r>
                      <a:r>
                        <a:rPr lang="pt-BR" sz="800" b="0" u="none" strike="noStrike" dirty="0" err="1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NiTT</a:t>
                      </a:r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)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.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0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...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409405"/>
                  </a:ext>
                </a:extLst>
              </a:tr>
              <a:tr h="139746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...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1027178"/>
                  </a:ext>
                </a:extLst>
              </a:tr>
              <a:tr h="308353">
                <a:tc>
                  <a:txBody>
                    <a:bodyPr/>
                    <a:lstStyle/>
                    <a:p>
                      <a:pPr algn="l" fontAlgn="b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Proficiência em inglês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Proficiência em inglês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Profile UFPA  ou UEPA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UFPA ou UEPA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Recurso</a:t>
                      </a:r>
                      <a:r>
                        <a:rPr lang="pt-BR" sz="8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 pessoal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Mai/26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522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1028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/>
        </p:nvSpPr>
        <p:spPr>
          <a:xfrm>
            <a:off x="642910" y="216804"/>
            <a:ext cx="7858180" cy="1670990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ETAPAS DA APRESENTAÇÃO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D9A5AA55-3E1E-475A-7645-3DDE990413CF}"/>
              </a:ext>
            </a:extLst>
          </p:cNvPr>
          <p:cNvSpPr txBox="1">
            <a:spLocks/>
          </p:cNvSpPr>
          <p:nvPr/>
        </p:nvSpPr>
        <p:spPr>
          <a:xfrm>
            <a:off x="581186" y="2428903"/>
            <a:ext cx="8229600" cy="1143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ATIVIDADES REALIZADAS</a:t>
            </a:r>
            <a:endParaRPr lang="pt-BR" sz="3100" b="1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1177FC47-B9CC-CA37-C6D6-AE6554AFE3CF}"/>
              </a:ext>
            </a:extLst>
          </p:cNvPr>
          <p:cNvSpPr txBox="1">
            <a:spLocks/>
          </p:cNvSpPr>
          <p:nvPr/>
        </p:nvSpPr>
        <p:spPr>
          <a:xfrm>
            <a:off x="581186" y="4113012"/>
            <a:ext cx="8229600" cy="114300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PROJETO</a:t>
            </a:r>
            <a:endParaRPr lang="pt-BR" sz="3100" b="1" dirty="0"/>
          </a:p>
        </p:txBody>
      </p:sp>
    </p:spTree>
    <p:extLst>
      <p:ext uri="{BB962C8B-B14F-4D97-AF65-F5344CB8AC3E}">
        <p14:creationId xmlns:p14="http://schemas.microsoft.com/office/powerpoint/2010/main" val="28646839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15845-1D2E-6CBD-4B11-8387A8989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73BC3EF-2931-7A6F-0E11-21D6CD641A11}"/>
              </a:ext>
            </a:extLst>
          </p:cNvPr>
          <p:cNvSpPr txBox="1">
            <a:spLocks/>
          </p:cNvSpPr>
          <p:nvPr/>
        </p:nvSpPr>
        <p:spPr>
          <a:xfrm>
            <a:off x="581488" y="28188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/>
              <a:t>PLANO ESTRATÉGICO</a:t>
            </a:r>
          </a:p>
        </p:txBody>
      </p:sp>
      <p:graphicFrame>
        <p:nvGraphicFramePr>
          <p:cNvPr id="2" name="Espaço Reservado para Conteúdo 5">
            <a:extLst>
              <a:ext uri="{FF2B5EF4-FFF2-40B4-BE49-F238E27FC236}">
                <a16:creationId xmlns:a16="http://schemas.microsoft.com/office/drawing/2014/main" id="{86772428-8EC6-12D5-A4CD-5BBFCF7542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8796185"/>
              </p:ext>
            </p:extLst>
          </p:nvPr>
        </p:nvGraphicFramePr>
        <p:xfrm>
          <a:off x="210871" y="1226276"/>
          <a:ext cx="8722257" cy="396297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36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75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63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89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8971">
                  <a:extLst>
                    <a:ext uri="{9D8B030D-6E8A-4147-A177-3AD203B41FA5}">
                      <a16:colId xmlns:a16="http://schemas.microsoft.com/office/drawing/2014/main" val="4139207702"/>
                    </a:ext>
                  </a:extLst>
                </a:gridCol>
                <a:gridCol w="12387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8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80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060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Plano estratégico organizacional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Focos estratégicos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NPI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(identificação)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900" b="1" u="none" strike="noStrike" dirty="0">
                          <a:effectLst/>
                        </a:rPr>
                        <a:t>CPF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Data de nascimento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E-mail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00" b="1" u="none" strike="noStrike" dirty="0">
                          <a:effectLst/>
                        </a:rPr>
                        <a:t>Contato telefônico</a:t>
                      </a:r>
                      <a:endParaRPr lang="pt-BR" sz="9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3177" marR="3177" marT="3177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2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 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Produtos...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u="none" strike="noStrike" dirty="0">
                          <a:effectLst/>
                          <a:latin typeface="+mj-lt"/>
                        </a:rPr>
                        <a:t>Nome do participante</a:t>
                      </a:r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Itens e Onde será desenvolvido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u="none" strike="noStrike" dirty="0"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922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Exemplo: 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Desenvolvimento</a:t>
                      </a:r>
                    </a:p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 de Aplicativo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NOME DO ORIENTADOR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ORIENTADOR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494634"/>
                  </a:ext>
                </a:extLst>
              </a:tr>
              <a:tr h="889224"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NOME DO MESTRANDO</a:t>
                      </a:r>
                      <a:endParaRPr lang="pt-BR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MESTRANDO PPGCIPE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3486321"/>
                  </a:ext>
                </a:extLst>
              </a:tr>
              <a:tr h="889224"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800" b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NOME DO ALUNO</a:t>
                      </a:r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ALUNO DE GRADUAÇÃO</a:t>
                      </a: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pt-BR" sz="800" b="0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3177" marR="3177" marT="317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8591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017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8AA54-173C-605C-F1B6-F1C986B4A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5CF91-7B56-A722-8CFC-DE8A22A59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SITUAÇÃO ATUAL</a:t>
            </a:r>
            <a:endParaRPr lang="pt-BR" b="1" noProof="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AA7D9E1-283A-301B-2776-30D89653A3B3}"/>
              </a:ext>
            </a:extLst>
          </p:cNvPr>
          <p:cNvSpPr txBox="1"/>
          <p:nvPr/>
        </p:nvSpPr>
        <p:spPr>
          <a:xfrm>
            <a:off x="441434" y="1056290"/>
            <a:ext cx="8369654" cy="3765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O que já foi realizado de acordo com o Plano estratégico.</a:t>
            </a: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250000"/>
              </a:lnSpc>
              <a:spcBef>
                <a:spcPct val="0"/>
              </a:spcBef>
            </a:pPr>
            <a:endParaRPr lang="pt-B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1125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CB245-0A12-C11E-F0A1-4FC9638EB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9D8618-AFF6-88CA-4821-32EC9CB10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noProof="0" dirty="0"/>
              <a:t>ORÇAMENTO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ABA6175-0033-DAE5-6FF1-B54D8A49E0D9}"/>
              </a:ext>
            </a:extLst>
          </p:cNvPr>
          <p:cNvSpPr txBox="1"/>
          <p:nvPr/>
        </p:nvSpPr>
        <p:spPr>
          <a:xfrm>
            <a:off x="441434" y="1056290"/>
            <a:ext cx="8369654" cy="3549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PRODUTOS</a:t>
            </a: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pt-BR" sz="2400" dirty="0">
              <a:solidFill>
                <a:schemeClr val="bg1"/>
              </a:solidFill>
            </a:endParaRPr>
          </a:p>
          <a:p>
            <a:pPr>
              <a:lnSpc>
                <a:spcPct val="250000"/>
              </a:lnSpc>
              <a:spcBef>
                <a:spcPct val="0"/>
              </a:spcBef>
              <a:buFont typeface="Wingdings" pitchFamily="2" charset="2"/>
              <a:buChar char="Ø"/>
            </a:pPr>
            <a:r>
              <a:rPr lang="pt-BR" sz="2800" b="1" dirty="0">
                <a:solidFill>
                  <a:schemeClr val="bg1"/>
                </a:solidFill>
              </a:rPr>
              <a:t> CAPTAÇÃO DE RECURSOS</a:t>
            </a:r>
          </a:p>
        </p:txBody>
      </p:sp>
    </p:spTree>
    <p:extLst>
      <p:ext uri="{BB962C8B-B14F-4D97-AF65-F5344CB8AC3E}">
        <p14:creationId xmlns:p14="http://schemas.microsoft.com/office/powerpoint/2010/main" val="10525412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216F6-633F-EFC9-EC17-1375357C4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39F4E-067A-DB97-02CC-8625AA8D6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noProof="0" dirty="0"/>
              <a:t>CRONOGRAMA</a:t>
            </a:r>
          </a:p>
        </p:txBody>
      </p:sp>
    </p:spTree>
    <p:extLst>
      <p:ext uri="{BB962C8B-B14F-4D97-AF65-F5344CB8AC3E}">
        <p14:creationId xmlns:p14="http://schemas.microsoft.com/office/powerpoint/2010/main" val="2383205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3728" y="228143"/>
            <a:ext cx="8756543" cy="1143000"/>
          </a:xfrm>
        </p:spPr>
        <p:txBody>
          <a:bodyPr>
            <a:normAutofit fontScale="90000"/>
          </a:bodyPr>
          <a:lstStyle/>
          <a:p>
            <a:r>
              <a:rPr lang="pt-BR" b="1" noProof="0" dirty="0"/>
              <a:t>APLICABILIDADE IMEDIATA PRETENDIDA</a:t>
            </a:r>
          </a:p>
        </p:txBody>
      </p:sp>
    </p:spTree>
    <p:extLst>
      <p:ext uri="{BB962C8B-B14F-4D97-AF65-F5344CB8AC3E}">
        <p14:creationId xmlns:p14="http://schemas.microsoft.com/office/powerpoint/2010/main" val="29466065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noProof="0" dirty="0"/>
              <a:t>INSERÇÃO SOCIAL PREVISTA</a:t>
            </a:r>
          </a:p>
        </p:txBody>
      </p:sp>
    </p:spTree>
    <p:extLst>
      <p:ext uri="{BB962C8B-B14F-4D97-AF65-F5344CB8AC3E}">
        <p14:creationId xmlns:p14="http://schemas.microsoft.com/office/powerpoint/2010/main" val="40711689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8C404-7A93-2E9A-4841-CEE74925FA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com Único Canto Aparado 5">
            <a:extLst>
              <a:ext uri="{FF2B5EF4-FFF2-40B4-BE49-F238E27FC236}">
                <a16:creationId xmlns:a16="http://schemas.microsoft.com/office/drawing/2014/main" id="{4E2F2BC1-7FEE-CB44-1E31-8BBB4B32A51C}"/>
              </a:ext>
            </a:extLst>
          </p:cNvPr>
          <p:cNvSpPr/>
          <p:nvPr/>
        </p:nvSpPr>
        <p:spPr>
          <a:xfrm>
            <a:off x="3983064" y="126123"/>
            <a:ext cx="5019047" cy="1813035"/>
          </a:xfrm>
          <a:prstGeom prst="snip1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528AA53-5B1B-D26B-B081-E5C9CAB43F76}"/>
              </a:ext>
            </a:extLst>
          </p:cNvPr>
          <p:cNvSpPr txBox="1">
            <a:spLocks/>
          </p:cNvSpPr>
          <p:nvPr/>
        </p:nvSpPr>
        <p:spPr>
          <a:xfrm>
            <a:off x="3983064" y="126123"/>
            <a:ext cx="3380904" cy="1813035"/>
          </a:xfrm>
          <a:prstGeom prst="rect">
            <a:avLst/>
          </a:prstGeo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1600" noProof="0" dirty="0">
                <a:solidFill>
                  <a:srgbClr val="FF0000"/>
                </a:solidFill>
              </a:rPr>
              <a:t>ORIENTAÇÃO </a:t>
            </a:r>
          </a:p>
          <a:p>
            <a:pPr marL="0" indent="0" algn="ctr">
              <a:buNone/>
            </a:pPr>
            <a:r>
              <a:rPr lang="pt-BR" sz="1600" noProof="0" dirty="0">
                <a:solidFill>
                  <a:srgbClr val="FF0000"/>
                </a:solidFill>
              </a:rPr>
              <a:t> RETIRAR NA APRESENTAÇÃO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600" noProof="0" dirty="0">
                <a:solidFill>
                  <a:schemeClr val="tx1"/>
                </a:solidFill>
              </a:rPr>
              <a:t>Finalização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1600" noProof="0" dirty="0">
                <a:solidFill>
                  <a:schemeClr val="tx1"/>
                </a:solidFill>
              </a:rPr>
              <a:t>Caso desenvolva</a:t>
            </a:r>
            <a:r>
              <a:rPr lang="pt-BR" sz="1600" dirty="0">
                <a:solidFill>
                  <a:schemeClr val="tx1"/>
                </a:solidFill>
              </a:rPr>
              <a:t> em algum laboratório, incluir a logo (como do LCE).</a:t>
            </a:r>
            <a:endParaRPr lang="pt-BR" sz="1600" noProof="0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EDFCB4FF-68FE-8BF8-60E9-0B1B3DE37C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113" y="2387842"/>
            <a:ext cx="2147479" cy="181303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C8E9163-8D9C-28B0-4B29-B9BCEAA297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037" y="2387843"/>
            <a:ext cx="1845584" cy="19188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Imagem 11" descr="Logotipo&#10;&#10;O conteúdo gerado por IA pode estar incorreto.">
            <a:extLst>
              <a:ext uri="{FF2B5EF4-FFF2-40B4-BE49-F238E27FC236}">
                <a16:creationId xmlns:a16="http://schemas.microsoft.com/office/drawing/2014/main" id="{9B8E4339-DB0D-328D-7642-E50380F0F5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143" b="89905" l="8468" r="89919">
                        <a14:foregroundMark x1="32258" y1="16381" x2="33266" y2="29905"/>
                        <a14:foregroundMark x1="52419" y1="9333" x2="47984" y2="27619"/>
                        <a14:foregroundMark x1="66734" y1="14476" x2="61895" y2="33524"/>
                        <a14:foregroundMark x1="61895" y1="33524" x2="62298" y2="37333"/>
                        <a14:foregroundMark x1="8669" y1="78286" x2="8669" y2="78286"/>
                        <a14:foregroundMark x1="47984" y1="82476" x2="49597" y2="88571"/>
                        <a14:foregroundMark x1="89919" y1="78667" x2="89919" y2="78667"/>
                        <a14:foregroundMark x1="89919" y1="83810" x2="89919" y2="83810"/>
                      </a14:backgroundRemoval>
                    </a14:imgEffect>
                  </a14:imgLayer>
                </a14:imgProps>
              </a:ext>
            </a:extLst>
          </a:blip>
          <a:srcRect l="4237" t="1908" r="3253" b="5868"/>
          <a:stretch>
            <a:fillRect/>
          </a:stretch>
        </p:blipFill>
        <p:spPr>
          <a:xfrm>
            <a:off x="3805220" y="2362900"/>
            <a:ext cx="1845583" cy="19437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5" descr="lce.jpg">
            <a:extLst>
              <a:ext uri="{FF2B5EF4-FFF2-40B4-BE49-F238E27FC236}">
                <a16:creationId xmlns:a16="http://schemas.microsoft.com/office/drawing/2014/main" id="{1F734E24-180F-3DDC-A77E-08E3A180482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9559" y="244741"/>
            <a:ext cx="1480487" cy="12113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chemeClr val="bg1"/>
            </a:solidFill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52488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12E3C-F3FC-2493-F370-2D9EDAEB5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54641E0-5728-38C2-6BB4-DF52DE297CFE}"/>
              </a:ext>
            </a:extLst>
          </p:cNvPr>
          <p:cNvSpPr txBox="1"/>
          <p:nvPr/>
        </p:nvSpPr>
        <p:spPr>
          <a:xfrm>
            <a:off x="3567558" y="3195697"/>
            <a:ext cx="200888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250000"/>
              </a:lnSpc>
              <a:spcBef>
                <a:spcPct val="0"/>
              </a:spcBef>
            </a:pPr>
            <a:r>
              <a:rPr lang="pt-BR" sz="2800" b="1" dirty="0">
                <a:solidFill>
                  <a:schemeClr val="bg1"/>
                </a:solidFill>
              </a:rPr>
              <a:t>NO PPGCIPE</a:t>
            </a:r>
          </a:p>
          <a:p>
            <a:pPr marL="285750" indent="-285750">
              <a:buFont typeface="Wingdings" pitchFamily="2" charset="2"/>
              <a:buChar char="Ø"/>
            </a:pPr>
            <a:endParaRPr lang="pt-BR" dirty="0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0B5444E8-6358-542B-A831-AD7F6354E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86" y="2428903"/>
            <a:ext cx="8229600" cy="11430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pt-BR" b="1" noProof="0" dirty="0"/>
              <a:t>ATIVIDADES REALIZADAS</a:t>
            </a:r>
            <a:endParaRPr lang="pt-BR" sz="3100" b="1" noProof="0" dirty="0"/>
          </a:p>
        </p:txBody>
      </p:sp>
    </p:spTree>
    <p:extLst>
      <p:ext uri="{BB962C8B-B14F-4D97-AF65-F5344CB8AC3E}">
        <p14:creationId xmlns:p14="http://schemas.microsoft.com/office/powerpoint/2010/main" val="2351377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D35D59-AFF4-5B57-65DD-DA4612A59B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84">
            <a:extLst>
              <a:ext uri="{FF2B5EF4-FFF2-40B4-BE49-F238E27FC236}">
                <a16:creationId xmlns:a16="http://schemas.microsoft.com/office/drawing/2014/main" id="{7EB8CF3D-C9AA-3E98-682B-6F8367EA84C2}"/>
              </a:ext>
            </a:extLst>
          </p:cNvPr>
          <p:cNvSpPr txBox="1"/>
          <p:nvPr/>
        </p:nvSpPr>
        <p:spPr>
          <a:xfrm>
            <a:off x="457200" y="308506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Disciplinas Realizadas</a:t>
            </a:r>
          </a:p>
        </p:txBody>
      </p:sp>
      <p:graphicFrame>
        <p:nvGraphicFramePr>
          <p:cNvPr id="2" name="Shape 211">
            <a:extLst>
              <a:ext uri="{FF2B5EF4-FFF2-40B4-BE49-F238E27FC236}">
                <a16:creationId xmlns:a16="http://schemas.microsoft.com/office/drawing/2014/main" id="{B986E205-D5ED-9760-B1F7-6A672929058C}"/>
              </a:ext>
            </a:extLst>
          </p:cNvPr>
          <p:cNvGraphicFramePr/>
          <p:nvPr/>
        </p:nvGraphicFramePr>
        <p:xfrm>
          <a:off x="294968" y="1438480"/>
          <a:ext cx="8642556" cy="2093089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5700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41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36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15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00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08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22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36523">
                <a:tc gridSpan="7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sng" strike="noStrike" dirty="0">
                          <a:solidFill>
                            <a:schemeClr val="tx1"/>
                          </a:solidFill>
                          <a:effectLst/>
                        </a:rPr>
                        <a:t>TURMA 2025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DISCIPLINAS OBRIGATÓRIAS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F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201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Empreendedorismo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Registro de Patentes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Metodologia da Pesquisa 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Bioestatística</a:t>
                      </a:r>
                      <a:r>
                        <a:rPr lang="pt-BR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Metodologias Ativas de Ensino</a:t>
                      </a:r>
                      <a:r>
                        <a:rPr lang="pt-BR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Bioética 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de crédito</a:t>
                      </a:r>
                      <a:r>
                        <a:rPr lang="pt-BR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556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Shape 211">
            <a:extLst>
              <a:ext uri="{FF2B5EF4-FFF2-40B4-BE49-F238E27FC236}">
                <a16:creationId xmlns:a16="http://schemas.microsoft.com/office/drawing/2014/main" id="{BF9C90B9-1B4D-5C8C-F7D4-01DDE0F21DDA}"/>
              </a:ext>
            </a:extLst>
          </p:cNvPr>
          <p:cNvGraphicFramePr/>
          <p:nvPr/>
        </p:nvGraphicFramePr>
        <p:xfrm>
          <a:off x="294968" y="4269657"/>
          <a:ext cx="8642557" cy="208301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978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7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05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56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35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04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53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50562">
                <a:tc gridSpan="7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sng" strike="noStrike" dirty="0">
                          <a:solidFill>
                            <a:schemeClr val="tx1"/>
                          </a:solidFill>
                          <a:effectLst/>
                        </a:rPr>
                        <a:t>TURMA 2025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DISCIPLINAS OPTATIVAS </a:t>
                      </a:r>
                      <a:endParaRPr lang="pt-BR" sz="2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FF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AE5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22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Design de serviço para área as saúde</a:t>
                      </a: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cap="non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Design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 e manufatura de materiais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Desenvolvimento </a:t>
                      </a:r>
                    </a:p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 Software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Economia</a:t>
                      </a:r>
                      <a:r>
                        <a:rPr lang="pt-BR" sz="14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em saúde e captação de recursos 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Análise e desenvolvimento de produtos e tecnologia</a:t>
                      </a: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Total de disciplinas creditadas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de crédito</a:t>
                      </a:r>
                      <a:r>
                        <a:rPr lang="pt-BR" sz="14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pt-B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17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2</a:t>
                      </a:r>
                      <a:r>
                        <a:rPr lang="pt-BR" sz="1400" b="1" u="none" strike="noStrike" cap="none" baseline="0" dirty="0">
                          <a:latin typeface="+mn-lt"/>
                        </a:rPr>
                        <a:t> </a:t>
                      </a:r>
                      <a:r>
                        <a:rPr lang="pt-BR" sz="1400" b="1" u="none" strike="noStrike" cap="none" dirty="0">
                          <a:latin typeface="+mn-lt"/>
                        </a:rPr>
                        <a:t>CR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u="none" strike="noStrike" cap="none" dirty="0">
                          <a:latin typeface="+mn-lt"/>
                        </a:rPr>
                        <a:t> 5</a:t>
                      </a:r>
                      <a:endParaRPr lang="pt-BR"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b="1" u="none" strike="noStrike" cap="none" dirty="0"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10</a:t>
                      </a:r>
                      <a:endParaRPr sz="1400" b="1" u="none" strike="noStrike" cap="none" dirty="0"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11750" marR="11750" marT="11750" marB="0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Retângulo com Único Canto Aparado 5">
            <a:extLst>
              <a:ext uri="{FF2B5EF4-FFF2-40B4-BE49-F238E27FC236}">
                <a16:creationId xmlns:a16="http://schemas.microsoft.com/office/drawing/2014/main" id="{5526FB98-58E3-BA05-2719-F6F6D6E481A7}"/>
              </a:ext>
            </a:extLst>
          </p:cNvPr>
          <p:cNvSpPr/>
          <p:nvPr/>
        </p:nvSpPr>
        <p:spPr>
          <a:xfrm>
            <a:off x="6747641" y="157652"/>
            <a:ext cx="2254470" cy="1657118"/>
          </a:xfrm>
          <a:prstGeom prst="snip1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A297F9D-6C7E-BF2F-6C17-32B7C2DF86D9}"/>
              </a:ext>
            </a:extLst>
          </p:cNvPr>
          <p:cNvSpPr txBox="1">
            <a:spLocks/>
          </p:cNvSpPr>
          <p:nvPr/>
        </p:nvSpPr>
        <p:spPr>
          <a:xfrm>
            <a:off x="6767809" y="258263"/>
            <a:ext cx="2254470" cy="3137338"/>
          </a:xfrm>
          <a:prstGeom prst="rect">
            <a:avLst/>
          </a:prstGeom>
          <a:ln w="3175">
            <a:noFill/>
            <a:bevel/>
          </a:ln>
          <a:effectLst>
            <a:glow rad="241300">
              <a:schemeClr val="tx1"/>
            </a:glow>
            <a:softEdge rad="76200"/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2000" noProof="0" dirty="0">
                <a:solidFill>
                  <a:srgbClr val="FF0000"/>
                </a:solidFill>
              </a:rPr>
              <a:t>ORIENTAÇÃO </a:t>
            </a:r>
          </a:p>
          <a:p>
            <a:pPr marL="0" indent="0" algn="ctr">
              <a:buNone/>
            </a:pPr>
            <a:r>
              <a:rPr lang="pt-BR" sz="2000" noProof="0" dirty="0">
                <a:solidFill>
                  <a:srgbClr val="FF0000"/>
                </a:solidFill>
              </a:rPr>
              <a:t> RETIRAR NA APRESENTAÇÃO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000" noProof="0" dirty="0">
                <a:solidFill>
                  <a:schemeClr val="tx1"/>
                </a:solidFill>
              </a:rPr>
              <a:t>Ajustar</a:t>
            </a:r>
          </a:p>
          <a:p>
            <a:pPr marL="0" indent="0">
              <a:buFont typeface="Arial"/>
              <a:buNone/>
            </a:pP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314183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86082-3324-8331-5217-DDDE8088A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Conector reto 10">
            <a:extLst>
              <a:ext uri="{FF2B5EF4-FFF2-40B4-BE49-F238E27FC236}">
                <a16:creationId xmlns:a16="http://schemas.microsoft.com/office/drawing/2014/main" id="{56831A41-9B26-6FB6-B7CA-AB710C949050}"/>
              </a:ext>
            </a:extLst>
          </p:cNvPr>
          <p:cNvCxnSpPr>
            <a:cxnSpLocks/>
          </p:cNvCxnSpPr>
          <p:nvPr/>
        </p:nvCxnSpPr>
        <p:spPr>
          <a:xfrm>
            <a:off x="325881" y="3085579"/>
            <a:ext cx="0" cy="59270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Shape 184">
            <a:extLst>
              <a:ext uri="{FF2B5EF4-FFF2-40B4-BE49-F238E27FC236}">
                <a16:creationId xmlns:a16="http://schemas.microsoft.com/office/drawing/2014/main" id="{E35BD113-4687-6464-CD6A-A700C94BD300}"/>
              </a:ext>
            </a:extLst>
          </p:cNvPr>
          <p:cNvSpPr txBox="1"/>
          <p:nvPr/>
        </p:nvSpPr>
        <p:spPr>
          <a:xfrm>
            <a:off x="464949" y="216805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Núcleo de Produção Intelectual (NPI) </a:t>
            </a:r>
          </a:p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NOME PÓS-GRADUANDO</a:t>
            </a:r>
          </a:p>
        </p:txBody>
      </p:sp>
      <p:cxnSp>
        <p:nvCxnSpPr>
          <p:cNvPr id="2" name="Conector reto 21">
            <a:extLst>
              <a:ext uri="{FF2B5EF4-FFF2-40B4-BE49-F238E27FC236}">
                <a16:creationId xmlns:a16="http://schemas.microsoft.com/office/drawing/2014/main" id="{C4AD98E6-DDA2-2F15-6698-FBF33062AF13}"/>
              </a:ext>
            </a:extLst>
          </p:cNvPr>
          <p:cNvCxnSpPr>
            <a:cxnSpLocks/>
          </p:cNvCxnSpPr>
          <p:nvPr/>
        </p:nvCxnSpPr>
        <p:spPr>
          <a:xfrm>
            <a:off x="4620129" y="2404225"/>
            <a:ext cx="0" cy="73722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to 10">
            <a:extLst>
              <a:ext uri="{FF2B5EF4-FFF2-40B4-BE49-F238E27FC236}">
                <a16:creationId xmlns:a16="http://schemas.microsoft.com/office/drawing/2014/main" id="{4021B86B-30CD-FE0C-7015-91ADEA92DD76}"/>
              </a:ext>
            </a:extLst>
          </p:cNvPr>
          <p:cNvCxnSpPr>
            <a:cxnSpLocks/>
          </p:cNvCxnSpPr>
          <p:nvPr/>
        </p:nvCxnSpPr>
        <p:spPr>
          <a:xfrm>
            <a:off x="1828267" y="1878383"/>
            <a:ext cx="2151190" cy="375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Retângulo de cantos arredondados 8">
            <a:extLst>
              <a:ext uri="{FF2B5EF4-FFF2-40B4-BE49-F238E27FC236}">
                <a16:creationId xmlns:a16="http://schemas.microsoft.com/office/drawing/2014/main" id="{A984EDBF-2672-3F7E-751F-00320D11A90C}"/>
              </a:ext>
            </a:extLst>
          </p:cNvPr>
          <p:cNvSpPr/>
          <p:nvPr/>
        </p:nvSpPr>
        <p:spPr>
          <a:xfrm>
            <a:off x="562530" y="1181842"/>
            <a:ext cx="1237904" cy="1496676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cxnSp>
        <p:nvCxnSpPr>
          <p:cNvPr id="8" name="Conector reto 19">
            <a:extLst>
              <a:ext uri="{FF2B5EF4-FFF2-40B4-BE49-F238E27FC236}">
                <a16:creationId xmlns:a16="http://schemas.microsoft.com/office/drawing/2014/main" id="{DFB16D6E-AD2E-5829-D25F-9951DD449126}"/>
              </a:ext>
            </a:extLst>
          </p:cNvPr>
          <p:cNvCxnSpPr>
            <a:cxnSpLocks/>
          </p:cNvCxnSpPr>
          <p:nvPr/>
        </p:nvCxnSpPr>
        <p:spPr>
          <a:xfrm>
            <a:off x="307277" y="3101978"/>
            <a:ext cx="838268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548BFCEF-7E3D-869B-E267-CF9F32B4249F}"/>
              </a:ext>
            </a:extLst>
          </p:cNvPr>
          <p:cNvSpPr txBox="1"/>
          <p:nvPr/>
        </p:nvSpPr>
        <p:spPr>
          <a:xfrm>
            <a:off x="-49638" y="2670081"/>
            <a:ext cx="246291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b="1" dirty="0">
                <a:solidFill>
                  <a:srgbClr val="FFFF00"/>
                </a:solidFill>
              </a:rPr>
              <a:t>Orientador:</a:t>
            </a:r>
          </a:p>
          <a:p>
            <a:pPr algn="ctr"/>
            <a:r>
              <a:rPr lang="pt-BR" sz="1050" b="1" dirty="0">
                <a:solidFill>
                  <a:srgbClr val="FFFF00"/>
                </a:solidFill>
              </a:rPr>
              <a:t>Prof. Dr.  XXXXX</a:t>
            </a:r>
          </a:p>
        </p:txBody>
      </p:sp>
      <p:sp>
        <p:nvSpPr>
          <p:cNvPr id="12" name="Retângulo de cantos arredondados 46">
            <a:extLst>
              <a:ext uri="{FF2B5EF4-FFF2-40B4-BE49-F238E27FC236}">
                <a16:creationId xmlns:a16="http://schemas.microsoft.com/office/drawing/2014/main" id="{68267AB8-609D-7817-C70E-42084B6A3554}"/>
              </a:ext>
            </a:extLst>
          </p:cNvPr>
          <p:cNvSpPr/>
          <p:nvPr/>
        </p:nvSpPr>
        <p:spPr>
          <a:xfrm>
            <a:off x="106493" y="3292819"/>
            <a:ext cx="1440160" cy="3971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92D05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22222825-560E-3047-D195-8709AA950928}"/>
              </a:ext>
            </a:extLst>
          </p:cNvPr>
          <p:cNvSpPr txBox="1"/>
          <p:nvPr/>
        </p:nvSpPr>
        <p:spPr>
          <a:xfrm>
            <a:off x="24099" y="4915980"/>
            <a:ext cx="10741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Prof. Dr. Anderson Bentes de Lima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9F3001B9-16FA-5859-F47F-0AF4C41FB7D2}"/>
              </a:ext>
            </a:extLst>
          </p:cNvPr>
          <p:cNvSpPr txBox="1"/>
          <p:nvPr/>
        </p:nvSpPr>
        <p:spPr>
          <a:xfrm>
            <a:off x="7056180" y="2653824"/>
            <a:ext cx="2251256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50" b="1" dirty="0">
                <a:solidFill>
                  <a:srgbClr val="FFFF00"/>
                </a:solidFill>
              </a:rPr>
              <a:t>Coorientadora:</a:t>
            </a:r>
          </a:p>
          <a:p>
            <a:pPr algn="ctr"/>
            <a:r>
              <a:rPr lang="pt-BR" sz="1050" b="1" dirty="0">
                <a:solidFill>
                  <a:srgbClr val="FFFF00"/>
                </a:solidFill>
              </a:rPr>
              <a:t>Profa. Dra. XXXXX</a:t>
            </a:r>
          </a:p>
          <a:p>
            <a:pPr algn="ctr"/>
            <a:endParaRPr lang="pt-BR" sz="1050" b="1" dirty="0">
              <a:solidFill>
                <a:srgbClr val="FFFF00"/>
              </a:solidFill>
            </a:endParaRP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9A747E98-716E-7B91-DD25-D619D56D0035}"/>
              </a:ext>
            </a:extLst>
          </p:cNvPr>
          <p:cNvSpPr txBox="1"/>
          <p:nvPr/>
        </p:nvSpPr>
        <p:spPr>
          <a:xfrm>
            <a:off x="2229628" y="4905699"/>
            <a:ext cx="955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Ma. </a:t>
            </a:r>
            <a:r>
              <a:rPr lang="pt-BR" sz="800" b="1" dirty="0" err="1">
                <a:solidFill>
                  <a:srgbClr val="FFFF00"/>
                </a:solidFill>
              </a:rPr>
              <a:t>Marireth</a:t>
            </a:r>
            <a:r>
              <a:rPr lang="pt-BR" sz="800" b="1" dirty="0">
                <a:solidFill>
                  <a:srgbClr val="FFFF00"/>
                </a:solidFill>
              </a:rPr>
              <a:t> Carvalho de Andrade</a:t>
            </a:r>
          </a:p>
        </p:txBody>
      </p:sp>
      <p:sp>
        <p:nvSpPr>
          <p:cNvPr id="27" name="Retângulo de cantos arredondados 6">
            <a:extLst>
              <a:ext uri="{FF2B5EF4-FFF2-40B4-BE49-F238E27FC236}">
                <a16:creationId xmlns:a16="http://schemas.microsoft.com/office/drawing/2014/main" id="{B372E19E-471C-CCA8-2759-30D109F2A7D6}"/>
              </a:ext>
            </a:extLst>
          </p:cNvPr>
          <p:cNvSpPr/>
          <p:nvPr/>
        </p:nvSpPr>
        <p:spPr>
          <a:xfrm>
            <a:off x="4007291" y="1163435"/>
            <a:ext cx="1237905" cy="1642707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 dirty="0"/>
          </a:p>
        </p:txBody>
      </p:sp>
      <p:sp>
        <p:nvSpPr>
          <p:cNvPr id="29" name="Retângulo de cantos arredondados 8">
            <a:extLst>
              <a:ext uri="{FF2B5EF4-FFF2-40B4-BE49-F238E27FC236}">
                <a16:creationId xmlns:a16="http://schemas.microsoft.com/office/drawing/2014/main" id="{013B9D1E-CAC8-02A1-CB3E-607A730A6737}"/>
              </a:ext>
            </a:extLst>
          </p:cNvPr>
          <p:cNvSpPr/>
          <p:nvPr/>
        </p:nvSpPr>
        <p:spPr>
          <a:xfrm>
            <a:off x="7452053" y="1163435"/>
            <a:ext cx="1237904" cy="1496676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00660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350"/>
          </a:p>
        </p:txBody>
      </p:sp>
      <p:cxnSp>
        <p:nvCxnSpPr>
          <p:cNvPr id="30" name="Conector reto 10">
            <a:extLst>
              <a:ext uri="{FF2B5EF4-FFF2-40B4-BE49-F238E27FC236}">
                <a16:creationId xmlns:a16="http://schemas.microsoft.com/office/drawing/2014/main" id="{279DCC98-D0D6-FFD7-E748-432FA5BAFA72}"/>
              </a:ext>
            </a:extLst>
          </p:cNvPr>
          <p:cNvCxnSpPr>
            <a:cxnSpLocks/>
          </p:cNvCxnSpPr>
          <p:nvPr/>
        </p:nvCxnSpPr>
        <p:spPr>
          <a:xfrm>
            <a:off x="5287435" y="1887570"/>
            <a:ext cx="2151190" cy="375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10">
            <a:extLst>
              <a:ext uri="{FF2B5EF4-FFF2-40B4-BE49-F238E27FC236}">
                <a16:creationId xmlns:a16="http://schemas.microsoft.com/office/drawing/2014/main" id="{AFF29CDE-7B42-411E-FA0C-85C72355C056}"/>
              </a:ext>
            </a:extLst>
          </p:cNvPr>
          <p:cNvCxnSpPr>
            <a:cxnSpLocks/>
          </p:cNvCxnSpPr>
          <p:nvPr/>
        </p:nvCxnSpPr>
        <p:spPr>
          <a:xfrm>
            <a:off x="3223854" y="3096916"/>
            <a:ext cx="0" cy="59270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to 10">
            <a:extLst>
              <a:ext uri="{FF2B5EF4-FFF2-40B4-BE49-F238E27FC236}">
                <a16:creationId xmlns:a16="http://schemas.microsoft.com/office/drawing/2014/main" id="{6F2C74A3-BC8B-182B-9A70-1EA9C600DCCF}"/>
              </a:ext>
            </a:extLst>
          </p:cNvPr>
          <p:cNvCxnSpPr>
            <a:cxnSpLocks/>
          </p:cNvCxnSpPr>
          <p:nvPr/>
        </p:nvCxnSpPr>
        <p:spPr>
          <a:xfrm>
            <a:off x="6272797" y="3085577"/>
            <a:ext cx="0" cy="59270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10">
            <a:extLst>
              <a:ext uri="{FF2B5EF4-FFF2-40B4-BE49-F238E27FC236}">
                <a16:creationId xmlns:a16="http://schemas.microsoft.com/office/drawing/2014/main" id="{5E2549ED-EB2A-D9B6-6F9E-37C83417323F}"/>
              </a:ext>
            </a:extLst>
          </p:cNvPr>
          <p:cNvCxnSpPr>
            <a:cxnSpLocks/>
          </p:cNvCxnSpPr>
          <p:nvPr/>
        </p:nvCxnSpPr>
        <p:spPr>
          <a:xfrm>
            <a:off x="8689957" y="3085576"/>
            <a:ext cx="0" cy="59270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Retângulo de cantos arredondados 14">
            <a:extLst>
              <a:ext uri="{FF2B5EF4-FFF2-40B4-BE49-F238E27FC236}">
                <a16:creationId xmlns:a16="http://schemas.microsoft.com/office/drawing/2014/main" id="{BF6D7FEF-4D79-0241-F8B7-984B1D9DD3DA}"/>
              </a:ext>
            </a:extLst>
          </p:cNvPr>
          <p:cNvSpPr/>
          <p:nvPr/>
        </p:nvSpPr>
        <p:spPr>
          <a:xfrm>
            <a:off x="2574845" y="3307337"/>
            <a:ext cx="1440160" cy="3971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3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Egressos</a:t>
            </a:r>
          </a:p>
        </p:txBody>
      </p:sp>
      <p:sp>
        <p:nvSpPr>
          <p:cNvPr id="41" name="Retângulo de cantos arredondados 14">
            <a:extLst>
              <a:ext uri="{FF2B5EF4-FFF2-40B4-BE49-F238E27FC236}">
                <a16:creationId xmlns:a16="http://schemas.microsoft.com/office/drawing/2014/main" id="{92D44BF3-F1D0-E8E1-D564-B2E30FCB9D4D}"/>
              </a:ext>
            </a:extLst>
          </p:cNvPr>
          <p:cNvSpPr/>
          <p:nvPr/>
        </p:nvSpPr>
        <p:spPr>
          <a:xfrm>
            <a:off x="5503021" y="3319355"/>
            <a:ext cx="1440160" cy="3971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Pós-Graduandos</a:t>
            </a:r>
          </a:p>
        </p:txBody>
      </p:sp>
      <p:sp>
        <p:nvSpPr>
          <p:cNvPr id="42" name="Retângulo de cantos arredondados 14">
            <a:extLst>
              <a:ext uri="{FF2B5EF4-FFF2-40B4-BE49-F238E27FC236}">
                <a16:creationId xmlns:a16="http://schemas.microsoft.com/office/drawing/2014/main" id="{454DCB78-BD77-E577-68C3-A62688126F84}"/>
              </a:ext>
            </a:extLst>
          </p:cNvPr>
          <p:cNvSpPr/>
          <p:nvPr/>
        </p:nvSpPr>
        <p:spPr>
          <a:xfrm>
            <a:off x="7597347" y="3300863"/>
            <a:ext cx="1440160" cy="3971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Graduandos</a:t>
            </a:r>
          </a:p>
        </p:txBody>
      </p:sp>
      <p:sp>
        <p:nvSpPr>
          <p:cNvPr id="43" name="Retângulo de cantos arredondados 46">
            <a:extLst>
              <a:ext uri="{FF2B5EF4-FFF2-40B4-BE49-F238E27FC236}">
                <a16:creationId xmlns:a16="http://schemas.microsoft.com/office/drawing/2014/main" id="{599667F9-5EE0-C874-6457-9CF49BEA1308}"/>
              </a:ext>
            </a:extLst>
          </p:cNvPr>
          <p:cNvSpPr/>
          <p:nvPr/>
        </p:nvSpPr>
        <p:spPr>
          <a:xfrm>
            <a:off x="83219" y="3851064"/>
            <a:ext cx="955872" cy="10470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92D05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tângulo de cantos arredondados 46">
            <a:extLst>
              <a:ext uri="{FF2B5EF4-FFF2-40B4-BE49-F238E27FC236}">
                <a16:creationId xmlns:a16="http://schemas.microsoft.com/office/drawing/2014/main" id="{772946DB-48ED-FA4D-5AD4-A9143FDC86FD}"/>
              </a:ext>
            </a:extLst>
          </p:cNvPr>
          <p:cNvSpPr/>
          <p:nvPr/>
        </p:nvSpPr>
        <p:spPr>
          <a:xfrm>
            <a:off x="1162121" y="3851064"/>
            <a:ext cx="955872" cy="104705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rgbClr val="92D050"/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tângulo de cantos arredondados 14">
            <a:extLst>
              <a:ext uri="{FF2B5EF4-FFF2-40B4-BE49-F238E27FC236}">
                <a16:creationId xmlns:a16="http://schemas.microsoft.com/office/drawing/2014/main" id="{BF5A4D00-D09C-47E5-2079-504394CAE9D6}"/>
              </a:ext>
            </a:extLst>
          </p:cNvPr>
          <p:cNvSpPr/>
          <p:nvPr/>
        </p:nvSpPr>
        <p:spPr>
          <a:xfrm>
            <a:off x="2241023" y="3877004"/>
            <a:ext cx="936511" cy="102111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3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tângulo de cantos arredondados 14">
            <a:extLst>
              <a:ext uri="{FF2B5EF4-FFF2-40B4-BE49-F238E27FC236}">
                <a16:creationId xmlns:a16="http://schemas.microsoft.com/office/drawing/2014/main" id="{7354F096-7E5F-3B20-674F-0FB1234EFF84}"/>
              </a:ext>
            </a:extLst>
          </p:cNvPr>
          <p:cNvSpPr/>
          <p:nvPr/>
        </p:nvSpPr>
        <p:spPr>
          <a:xfrm>
            <a:off x="3267281" y="3864035"/>
            <a:ext cx="936511" cy="102111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3">
                  <a:lumMod val="60000"/>
                  <a:lumOff val="4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tângulo de cantos arredondados 14">
            <a:extLst>
              <a:ext uri="{FF2B5EF4-FFF2-40B4-BE49-F238E27FC236}">
                <a16:creationId xmlns:a16="http://schemas.microsoft.com/office/drawing/2014/main" id="{1BD87D2B-E99E-D6B0-892D-E9B36063FEF9}"/>
              </a:ext>
            </a:extLst>
          </p:cNvPr>
          <p:cNvSpPr/>
          <p:nvPr/>
        </p:nvSpPr>
        <p:spPr>
          <a:xfrm>
            <a:off x="5025085" y="3877004"/>
            <a:ext cx="955872" cy="101840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tângulo de cantos arredondados 14">
            <a:extLst>
              <a:ext uri="{FF2B5EF4-FFF2-40B4-BE49-F238E27FC236}">
                <a16:creationId xmlns:a16="http://schemas.microsoft.com/office/drawing/2014/main" id="{C3C5851F-00B4-114D-E325-CFD5F8B3933C}"/>
              </a:ext>
            </a:extLst>
          </p:cNvPr>
          <p:cNvSpPr/>
          <p:nvPr/>
        </p:nvSpPr>
        <p:spPr>
          <a:xfrm>
            <a:off x="7130196" y="3848645"/>
            <a:ext cx="934302" cy="102954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tângulo de cantos arredondados 14">
            <a:extLst>
              <a:ext uri="{FF2B5EF4-FFF2-40B4-BE49-F238E27FC236}">
                <a16:creationId xmlns:a16="http://schemas.microsoft.com/office/drawing/2014/main" id="{7B8F72D4-C210-11D6-6B51-1C75AF9A75BD}"/>
              </a:ext>
            </a:extLst>
          </p:cNvPr>
          <p:cNvSpPr/>
          <p:nvPr/>
        </p:nvSpPr>
        <p:spPr>
          <a:xfrm>
            <a:off x="8123172" y="3840269"/>
            <a:ext cx="934302" cy="102954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46916A50-6DE3-635D-C581-4EAFFDEB0B6C}"/>
              </a:ext>
            </a:extLst>
          </p:cNvPr>
          <p:cNvSpPr txBox="1"/>
          <p:nvPr/>
        </p:nvSpPr>
        <p:spPr>
          <a:xfrm>
            <a:off x="5010596" y="4869813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3" name="Retângulo de cantos arredondados 14">
            <a:extLst>
              <a:ext uri="{FF2B5EF4-FFF2-40B4-BE49-F238E27FC236}">
                <a16:creationId xmlns:a16="http://schemas.microsoft.com/office/drawing/2014/main" id="{5DE78049-28B7-EE91-0378-F74E372276DB}"/>
              </a:ext>
            </a:extLst>
          </p:cNvPr>
          <p:cNvSpPr/>
          <p:nvPr/>
        </p:nvSpPr>
        <p:spPr>
          <a:xfrm>
            <a:off x="5059339" y="5085257"/>
            <a:ext cx="955872" cy="101840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7BE41F2A-81F4-F7B5-0022-D2EE853C0122}"/>
              </a:ext>
            </a:extLst>
          </p:cNvPr>
          <p:cNvSpPr txBox="1"/>
          <p:nvPr/>
        </p:nvSpPr>
        <p:spPr>
          <a:xfrm>
            <a:off x="4996107" y="6096385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23833875-434B-7888-2CA0-86DC4C744C7C}"/>
              </a:ext>
            </a:extLst>
          </p:cNvPr>
          <p:cNvSpPr txBox="1"/>
          <p:nvPr/>
        </p:nvSpPr>
        <p:spPr>
          <a:xfrm>
            <a:off x="1141710" y="4921087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6E9ECFD8-E760-DC42-759B-D6129A5CA1ED}"/>
              </a:ext>
            </a:extLst>
          </p:cNvPr>
          <p:cNvSpPr txBox="1"/>
          <p:nvPr/>
        </p:nvSpPr>
        <p:spPr>
          <a:xfrm>
            <a:off x="3267281" y="4914011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7" name="Retângulo de cantos arredondados 14">
            <a:extLst>
              <a:ext uri="{FF2B5EF4-FFF2-40B4-BE49-F238E27FC236}">
                <a16:creationId xmlns:a16="http://schemas.microsoft.com/office/drawing/2014/main" id="{9036433B-4246-92CD-0DF3-FF384DE5F2C9}"/>
              </a:ext>
            </a:extLst>
          </p:cNvPr>
          <p:cNvSpPr/>
          <p:nvPr/>
        </p:nvSpPr>
        <p:spPr>
          <a:xfrm>
            <a:off x="6100308" y="5077984"/>
            <a:ext cx="955872" cy="101840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8FE58AB0-E696-8C6C-9FD8-F63D904EF9C1}"/>
              </a:ext>
            </a:extLst>
          </p:cNvPr>
          <p:cNvSpPr txBox="1"/>
          <p:nvPr/>
        </p:nvSpPr>
        <p:spPr>
          <a:xfrm>
            <a:off x="6085819" y="6070793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59" name="Retângulo de cantos arredondados 14">
            <a:extLst>
              <a:ext uri="{FF2B5EF4-FFF2-40B4-BE49-F238E27FC236}">
                <a16:creationId xmlns:a16="http://schemas.microsoft.com/office/drawing/2014/main" id="{BF87E855-C8B4-3934-EDE0-D244C3759A15}"/>
              </a:ext>
            </a:extLst>
          </p:cNvPr>
          <p:cNvSpPr/>
          <p:nvPr/>
        </p:nvSpPr>
        <p:spPr>
          <a:xfrm>
            <a:off x="6088948" y="3859788"/>
            <a:ext cx="955872" cy="1018401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40000"/>
                  <a:lumOff val="60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E15FC4AD-22E0-EDEE-646C-A6CDC4B7FACC}"/>
              </a:ext>
            </a:extLst>
          </p:cNvPr>
          <p:cNvSpPr txBox="1"/>
          <p:nvPr/>
        </p:nvSpPr>
        <p:spPr>
          <a:xfrm>
            <a:off x="6114797" y="4872528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907EE9E8-EA34-3022-21D4-B8B6D0FAB347}"/>
              </a:ext>
            </a:extLst>
          </p:cNvPr>
          <p:cNvSpPr txBox="1"/>
          <p:nvPr/>
        </p:nvSpPr>
        <p:spPr>
          <a:xfrm>
            <a:off x="7141277" y="4895405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50536BD5-B4AE-66B6-92D1-AACC2419C321}"/>
              </a:ext>
            </a:extLst>
          </p:cNvPr>
          <p:cNvSpPr txBox="1"/>
          <p:nvPr/>
        </p:nvSpPr>
        <p:spPr>
          <a:xfrm>
            <a:off x="8135594" y="4885146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63" name="Retângulo de cantos arredondados 14">
            <a:extLst>
              <a:ext uri="{FF2B5EF4-FFF2-40B4-BE49-F238E27FC236}">
                <a16:creationId xmlns:a16="http://schemas.microsoft.com/office/drawing/2014/main" id="{8D85ABE2-45C4-9B31-8F96-BDB1AF3177D7}"/>
              </a:ext>
            </a:extLst>
          </p:cNvPr>
          <p:cNvSpPr/>
          <p:nvPr/>
        </p:nvSpPr>
        <p:spPr>
          <a:xfrm>
            <a:off x="7153403" y="5075217"/>
            <a:ext cx="934302" cy="102954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tângulo de cantos arredondados 14">
            <a:extLst>
              <a:ext uri="{FF2B5EF4-FFF2-40B4-BE49-F238E27FC236}">
                <a16:creationId xmlns:a16="http://schemas.microsoft.com/office/drawing/2014/main" id="{D24D6B2A-F939-9544-810D-171E63439032}"/>
              </a:ext>
            </a:extLst>
          </p:cNvPr>
          <p:cNvSpPr/>
          <p:nvPr/>
        </p:nvSpPr>
        <p:spPr>
          <a:xfrm>
            <a:off x="8146379" y="5066841"/>
            <a:ext cx="934302" cy="1029544"/>
          </a:xfrm>
          <a:prstGeom prst="roundRect">
            <a:avLst/>
          </a:prstGeom>
          <a:gradFill flip="none" rotWithShape="1">
            <a:gsLst>
              <a:gs pos="50000">
                <a:schemeClr val="bg1"/>
              </a:gs>
              <a:gs pos="100000">
                <a:schemeClr val="accent1">
                  <a:lumMod val="75000"/>
                </a:schemeClr>
              </a:gs>
            </a:gsLst>
            <a:path path="rect">
              <a:fillToRect l="50000" t="50000" r="50000" b="50000"/>
            </a:path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CaixaDeTexto 64">
            <a:extLst>
              <a:ext uri="{FF2B5EF4-FFF2-40B4-BE49-F238E27FC236}">
                <a16:creationId xmlns:a16="http://schemas.microsoft.com/office/drawing/2014/main" id="{9664C960-08F4-C854-F8FE-95A1A70C92A0}"/>
              </a:ext>
            </a:extLst>
          </p:cNvPr>
          <p:cNvSpPr txBox="1"/>
          <p:nvPr/>
        </p:nvSpPr>
        <p:spPr>
          <a:xfrm>
            <a:off x="7164484" y="6121977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  <p:sp>
        <p:nvSpPr>
          <p:cNvPr id="66" name="CaixaDeTexto 65">
            <a:extLst>
              <a:ext uri="{FF2B5EF4-FFF2-40B4-BE49-F238E27FC236}">
                <a16:creationId xmlns:a16="http://schemas.microsoft.com/office/drawing/2014/main" id="{B2C7AFAB-E4C9-48F6-143B-F2B0C0457F8A}"/>
              </a:ext>
            </a:extLst>
          </p:cNvPr>
          <p:cNvSpPr txBox="1"/>
          <p:nvPr/>
        </p:nvSpPr>
        <p:spPr>
          <a:xfrm>
            <a:off x="8190964" y="6121977"/>
            <a:ext cx="9558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b="1" dirty="0">
                <a:solidFill>
                  <a:srgbClr val="FFFF00"/>
                </a:solidFill>
              </a:rPr>
              <a:t>XXXX</a:t>
            </a:r>
          </a:p>
        </p:txBody>
      </p:sp>
    </p:spTree>
    <p:extLst>
      <p:ext uri="{BB962C8B-B14F-4D97-AF65-F5344CB8AC3E}">
        <p14:creationId xmlns:p14="http://schemas.microsoft.com/office/powerpoint/2010/main" val="1984947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DBCC9-7D59-E087-96C6-F3AFB121B9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4">
            <a:extLst>
              <a:ext uri="{FF2B5EF4-FFF2-40B4-BE49-F238E27FC236}">
                <a16:creationId xmlns:a16="http://schemas.microsoft.com/office/drawing/2014/main" id="{076B06E6-C429-0749-C4FD-E9D8FEE1538A}"/>
              </a:ext>
            </a:extLst>
          </p:cNvPr>
          <p:cNvSpPr txBox="1"/>
          <p:nvPr/>
        </p:nvSpPr>
        <p:spPr>
          <a:xfrm>
            <a:off x="410705" y="259287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Artigo Científico</a:t>
            </a:r>
          </a:p>
        </p:txBody>
      </p:sp>
    </p:spTree>
    <p:extLst>
      <p:ext uri="{BB962C8B-B14F-4D97-AF65-F5344CB8AC3E}">
        <p14:creationId xmlns:p14="http://schemas.microsoft.com/office/powerpoint/2010/main" val="4008461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D1B40E-3EC7-CF52-B37C-F664D13AA9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4">
            <a:extLst>
              <a:ext uri="{FF2B5EF4-FFF2-40B4-BE49-F238E27FC236}">
                <a16:creationId xmlns:a16="http://schemas.microsoft.com/office/drawing/2014/main" id="{73BBBC29-313C-CEEA-93A6-BABDA2727E9A}"/>
              </a:ext>
            </a:extLst>
          </p:cNvPr>
          <p:cNvSpPr txBox="1"/>
          <p:nvPr/>
        </p:nvSpPr>
        <p:spPr>
          <a:xfrm>
            <a:off x="410705" y="487887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Apresentação de trabalho em evento</a:t>
            </a:r>
          </a:p>
        </p:txBody>
      </p:sp>
    </p:spTree>
    <p:extLst>
      <p:ext uri="{BB962C8B-B14F-4D97-AF65-F5344CB8AC3E}">
        <p14:creationId xmlns:p14="http://schemas.microsoft.com/office/powerpoint/2010/main" val="3857030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B78C0-E915-9236-EE8B-7078786E63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84">
            <a:extLst>
              <a:ext uri="{FF2B5EF4-FFF2-40B4-BE49-F238E27FC236}">
                <a16:creationId xmlns:a16="http://schemas.microsoft.com/office/drawing/2014/main" id="{B61D24A8-4C57-B7FE-41A6-40F9EB0E6183}"/>
              </a:ext>
            </a:extLst>
          </p:cNvPr>
          <p:cNvSpPr txBox="1"/>
          <p:nvPr/>
        </p:nvSpPr>
        <p:spPr>
          <a:xfrm>
            <a:off x="410705" y="487887"/>
            <a:ext cx="8322590" cy="883576"/>
          </a:xfrm>
          <a:prstGeom prst="rect">
            <a:avLst/>
          </a:prstGeom>
          <a:gradFill>
            <a:gsLst>
              <a:gs pos="0">
                <a:srgbClr val="006600"/>
              </a:gs>
              <a:gs pos="31000">
                <a:srgbClr val="006600"/>
              </a:gs>
              <a:gs pos="100000">
                <a:schemeClr val="dk1"/>
              </a:gs>
            </a:gsLst>
            <a:lin ang="5400000" scaled="0"/>
          </a:gradFill>
          <a:ln>
            <a:solidFill>
              <a:schemeClr val="bg1"/>
            </a:solidFill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rgbClr val="FFFF00"/>
              </a:buClr>
              <a:buSzPts val="4400"/>
            </a:pPr>
            <a:r>
              <a:rPr lang="pt-B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160363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6550A-9BD9-6A62-9E06-DC49393EF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7B1EF7-9357-D5BA-7021-60652809D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86" y="2428903"/>
            <a:ext cx="8229600" cy="1143000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pt-BR" b="1" noProof="0" dirty="0"/>
              <a:t>PROJETO</a:t>
            </a:r>
            <a:endParaRPr lang="pt-BR" sz="3100" b="1" noProof="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26580AD-9A65-F1AD-82DC-533DE76246FA}"/>
              </a:ext>
            </a:extLst>
          </p:cNvPr>
          <p:cNvSpPr txBox="1">
            <a:spLocks/>
          </p:cNvSpPr>
          <p:nvPr/>
        </p:nvSpPr>
        <p:spPr>
          <a:xfrm>
            <a:off x="988931" y="3999409"/>
            <a:ext cx="7414110" cy="834690"/>
          </a:xfrm>
          <a:prstGeom prst="rect">
            <a:avLst/>
          </a:prstGeom>
          <a:gradFill flip="none" rotWithShape="1">
            <a:gsLst>
              <a:gs pos="100000">
                <a:schemeClr val="tx1"/>
              </a:gs>
              <a:gs pos="2000">
                <a:schemeClr val="tx1"/>
              </a:gs>
              <a:gs pos="52000">
                <a:srgbClr val="006600"/>
              </a:gs>
            </a:gsLst>
            <a:lin ang="10800000" scaled="0"/>
            <a:tileRect/>
          </a:gradFill>
          <a:ln w="12700">
            <a:solidFill>
              <a:schemeClr val="bg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/>
              <a:t>TÍTULO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3543382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1561</TotalTime>
  <Words>690</Words>
  <Application>Microsoft Macintosh PowerPoint</Application>
  <PresentationFormat>Apresentação na tela (4:3)</PresentationFormat>
  <Paragraphs>239</Paragraphs>
  <Slides>26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0" baseType="lpstr">
      <vt:lpstr>Arial</vt:lpstr>
      <vt:lpstr>Calibri</vt:lpstr>
      <vt:lpstr>Wingdings</vt:lpstr>
      <vt:lpstr>Office Theme</vt:lpstr>
      <vt:lpstr>TÍTULO</vt:lpstr>
      <vt:lpstr>Apresentação do PowerPoint</vt:lpstr>
      <vt:lpstr>ATIVIDADES REALIZADAS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PROJETO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SITUAÇÃO ATUAL</vt:lpstr>
      <vt:lpstr>ORÇAMENTO</vt:lpstr>
      <vt:lpstr>CRONOGRAMA</vt:lpstr>
      <vt:lpstr>APLICABILIDADE IMEDIATA PRETENDIDA</vt:lpstr>
      <vt:lpstr>INSERÇÃO SOCIAL PREVISTA</vt:lpstr>
      <vt:lpstr>Apresentação do PowerPoint</vt:lpstr>
    </vt:vector>
  </TitlesOfParts>
  <Company>MVHB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Proposta de novas metodologias ativas no ensino da semiotécnica</dc:title>
  <dc:creator>Marcus Brito</dc:creator>
  <cp:lastModifiedBy>Amanda Sabbá</cp:lastModifiedBy>
  <cp:revision>83</cp:revision>
  <dcterms:created xsi:type="dcterms:W3CDTF">2014-06-03T12:22:31Z</dcterms:created>
  <dcterms:modified xsi:type="dcterms:W3CDTF">2025-09-22T20:17:22Z</dcterms:modified>
</cp:coreProperties>
</file>