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717" r:id="rId3"/>
    <p:sldId id="708" r:id="rId4"/>
    <p:sldId id="711" r:id="rId5"/>
    <p:sldId id="284" r:id="rId6"/>
    <p:sldId id="714" r:id="rId7"/>
    <p:sldId id="710" r:id="rId8"/>
    <p:sldId id="715" r:id="rId9"/>
    <p:sldId id="716" r:id="rId10"/>
    <p:sldId id="285" r:id="rId11"/>
    <p:sldId id="257" r:id="rId12"/>
    <p:sldId id="272" r:id="rId13"/>
    <p:sldId id="261" r:id="rId14"/>
    <p:sldId id="276" r:id="rId15"/>
    <p:sldId id="258" r:id="rId16"/>
    <p:sldId id="278" r:id="rId17"/>
    <p:sldId id="713" r:id="rId18"/>
    <p:sldId id="718" r:id="rId19"/>
    <p:sldId id="720" r:id="rId20"/>
    <p:sldId id="280" r:id="rId21"/>
    <p:sldId id="283" r:id="rId22"/>
    <p:sldId id="721" r:id="rId23"/>
    <p:sldId id="274" r:id="rId24"/>
    <p:sldId id="273" r:id="rId25"/>
    <p:sldId id="71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91467"/>
  </p:normalViewPr>
  <p:slideViewPr>
    <p:cSldViewPr snapToGrid="0" snapToObjects="1">
      <p:cViewPr varScale="1">
        <p:scale>
          <a:sx n="98" d="100"/>
          <a:sy n="98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B99C7-25CF-4490-B3D6-B018B5324F31}" type="datetimeFigureOut">
              <a:rPr lang="pt-BR" smtClean="0"/>
              <a:t>11/05/2026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BA3E6-B426-46C1-8EC9-5FBA8A500E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76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A3E6-B426-46C1-8EC9-5FBA8A500E2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17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390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3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3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1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9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5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3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9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3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3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00000">
              <a:schemeClr val="tx1">
                <a:lumMod val="0"/>
              </a:schemeClr>
            </a:gs>
            <a:gs pos="95000">
              <a:srgbClr val="00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791" y="3429565"/>
            <a:ext cx="7414110" cy="834690"/>
          </a:xfrm>
          <a:gradFill flip="none" rotWithShape="1">
            <a:gsLst>
              <a:gs pos="100000">
                <a:schemeClr val="tx1"/>
              </a:gs>
              <a:gs pos="2000">
                <a:schemeClr val="tx1"/>
              </a:gs>
              <a:gs pos="52000">
                <a:srgbClr val="006600"/>
              </a:gs>
            </a:gsLst>
            <a:lin ang="10800000" scaled="0"/>
            <a:tileRect/>
          </a:gradFill>
          <a:ln w="127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pt-BR" sz="2800" b="1" noProof="0" dirty="0"/>
              <a:t>TÍTULO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674" y="4592855"/>
            <a:ext cx="4558680" cy="1184469"/>
          </a:xfrm>
        </p:spPr>
        <p:txBody>
          <a:bodyPr>
            <a:noAutofit/>
          </a:bodyPr>
          <a:lstStyle/>
          <a:p>
            <a:pPr algn="l"/>
            <a:r>
              <a:rPr lang="pt-BR" sz="1600" noProof="0" dirty="0">
                <a:solidFill>
                  <a:schemeClr val="bg1"/>
                </a:solidFill>
              </a:rPr>
              <a:t>Mestranda: XXXXX</a:t>
            </a:r>
          </a:p>
          <a:p>
            <a:pPr algn="l"/>
            <a:r>
              <a:rPr lang="pt-BR" sz="1600" noProof="0" dirty="0">
                <a:solidFill>
                  <a:schemeClr val="bg1"/>
                </a:solidFill>
              </a:rPr>
              <a:t>Orientador: Prof. Dr. XXX</a:t>
            </a:r>
          </a:p>
          <a:p>
            <a:pPr algn="l"/>
            <a:r>
              <a:rPr lang="pt-BR" sz="1600" noProof="0" dirty="0">
                <a:solidFill>
                  <a:schemeClr val="bg1"/>
                </a:solidFill>
              </a:rPr>
              <a:t>Coorientadora: Profa. Dra. XXX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9604" y="1080676"/>
            <a:ext cx="80524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noProof="0" dirty="0">
                <a:solidFill>
                  <a:schemeClr val="bg1"/>
                </a:solidFill>
              </a:rPr>
              <a:t>UNIVERSIDADE DO ESTADO DO PARÁ</a:t>
            </a:r>
          </a:p>
          <a:p>
            <a:pPr algn="ctr"/>
            <a:r>
              <a:rPr lang="pt-BR" sz="1200" b="1" noProof="0" dirty="0">
                <a:solidFill>
                  <a:schemeClr val="bg1"/>
                </a:solidFill>
              </a:rPr>
              <a:t>CENTRO DE CIÊNCIAS BIOLÓGICAS E DA SAÚDE</a:t>
            </a:r>
          </a:p>
          <a:p>
            <a:pPr algn="ctr"/>
            <a:endParaRPr lang="pt-BR" sz="1200" b="1" noProof="0" dirty="0">
              <a:solidFill>
                <a:schemeClr val="bg1"/>
              </a:solidFill>
            </a:endParaRPr>
          </a:p>
          <a:p>
            <a:pPr algn="ctr"/>
            <a:r>
              <a:rPr lang="pt-BR" sz="2000" b="1" noProof="0" dirty="0">
                <a:solidFill>
                  <a:srgbClr val="FFFF00"/>
                </a:solidFill>
              </a:rPr>
              <a:t>PROGRAMA DE PÓS-GRADUAÇÃO</a:t>
            </a:r>
          </a:p>
          <a:p>
            <a:pPr algn="ctr"/>
            <a:r>
              <a:rPr lang="pt-BR" sz="2000" b="1" noProof="0" dirty="0">
                <a:solidFill>
                  <a:srgbClr val="FFFF00"/>
                </a:solidFill>
              </a:rPr>
              <a:t>CIRURGIA E PESQUISA EXPERIMENTAL (PPGCIPE) – Mestrado Profissional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932" y="443932"/>
            <a:ext cx="878887" cy="742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972" y="480216"/>
            <a:ext cx="832788" cy="822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FD97EA5-50E8-F269-6485-89935EBAB87B}"/>
              </a:ext>
            </a:extLst>
          </p:cNvPr>
          <p:cNvSpPr txBox="1">
            <a:spLocks/>
          </p:cNvSpPr>
          <p:nvPr/>
        </p:nvSpPr>
        <p:spPr>
          <a:xfrm>
            <a:off x="2597926" y="2614203"/>
            <a:ext cx="4247495" cy="508929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2000">
                <a:schemeClr val="tx1"/>
              </a:gs>
              <a:gs pos="52000">
                <a:srgbClr val="006600"/>
              </a:gs>
            </a:gsLst>
            <a:lin ang="10800000" scaled="0"/>
            <a:tileRect/>
          </a:gradFill>
          <a:ln w="127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noProof="0" dirty="0">
                <a:solidFill>
                  <a:schemeClr val="bg1"/>
                </a:solidFill>
              </a:rPr>
              <a:t>1</a:t>
            </a:r>
            <a:r>
              <a:rPr lang="pt-BR" sz="2000" b="1" u="sng" baseline="30000" noProof="0" dirty="0">
                <a:solidFill>
                  <a:schemeClr val="bg1"/>
                </a:solidFill>
              </a:rPr>
              <a:t>a</a:t>
            </a:r>
            <a:r>
              <a:rPr lang="pt-BR" sz="2000" b="1" noProof="0" dirty="0">
                <a:solidFill>
                  <a:schemeClr val="bg1"/>
                </a:solidFill>
              </a:rPr>
              <a:t> Jornada PPGCIPE: Projeto Proposto</a:t>
            </a:r>
            <a:endParaRPr lang="pt-BR" sz="2800" noProof="0" dirty="0">
              <a:solidFill>
                <a:schemeClr val="bg1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2A81C4F-2052-0A69-84F0-7C2396F2A918}"/>
              </a:ext>
            </a:extLst>
          </p:cNvPr>
          <p:cNvSpPr txBox="1">
            <a:spLocks/>
          </p:cNvSpPr>
          <p:nvPr/>
        </p:nvSpPr>
        <p:spPr>
          <a:xfrm>
            <a:off x="3867846" y="6083757"/>
            <a:ext cx="1595999" cy="597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noProof="0" dirty="0">
                <a:solidFill>
                  <a:schemeClr val="bg1"/>
                </a:solidFill>
              </a:rPr>
              <a:t>BELÉM – PARÁ</a:t>
            </a:r>
          </a:p>
          <a:p>
            <a:r>
              <a:rPr lang="pt-BR" sz="1600" noProof="0" dirty="0">
                <a:solidFill>
                  <a:schemeClr val="bg1"/>
                </a:solidFill>
              </a:rPr>
              <a:t>202</a:t>
            </a:r>
            <a:r>
              <a:rPr lang="pt-BR" sz="1600" noProof="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Imagem 17" descr="Logotipo&#10;&#10;O conteúdo gerado por IA pode estar incorreto.">
            <a:extLst>
              <a:ext uri="{FF2B5EF4-FFF2-40B4-BE49-F238E27FC236}">
                <a16:creationId xmlns:a16="http://schemas.microsoft.com/office/drawing/2014/main" id="{F1836F66-72CB-524C-CCFE-FE2D69B60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43" b="89905" l="8468" r="89919">
                        <a14:foregroundMark x1="32258" y1="16381" x2="33266" y2="29905"/>
                        <a14:foregroundMark x1="52419" y1="9333" x2="47984" y2="27619"/>
                        <a14:foregroundMark x1="66734" y1="14476" x2="61895" y2="33524"/>
                        <a14:foregroundMark x1="61895" y1="33524" x2="62298" y2="37333"/>
                        <a14:foregroundMark x1="8669" y1="78286" x2="8669" y2="78286"/>
                        <a14:foregroundMark x1="47984" y1="82476" x2="49597" y2="88571"/>
                        <a14:foregroundMark x1="89919" y1="78667" x2="89919" y2="78667"/>
                        <a14:foregroundMark x1="89919" y1="83810" x2="89919" y2="83810"/>
                      </a14:backgroundRemoval>
                    </a14:imgEffect>
                  </a14:imgLayer>
                </a14:imgProps>
              </a:ext>
            </a:extLst>
          </a:blip>
          <a:srcRect l="4237" t="1908" r="3253" b="5868"/>
          <a:stretch>
            <a:fillRect/>
          </a:stretch>
        </p:blipFill>
        <p:spPr>
          <a:xfrm>
            <a:off x="4282229" y="100602"/>
            <a:ext cx="878887" cy="925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589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6550A-9BD9-6A62-9E06-DC49393EF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B1EF7-9357-D5BA-7021-60652809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86" y="2428903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b="1" noProof="0" dirty="0"/>
              <a:t>PROJETO PROPOSTO</a:t>
            </a:r>
            <a:endParaRPr lang="pt-BR" sz="3100" b="1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6580AD-9A65-F1AD-82DC-533DE76246FA}"/>
              </a:ext>
            </a:extLst>
          </p:cNvPr>
          <p:cNvSpPr txBox="1">
            <a:spLocks/>
          </p:cNvSpPr>
          <p:nvPr/>
        </p:nvSpPr>
        <p:spPr>
          <a:xfrm>
            <a:off x="988931" y="3999409"/>
            <a:ext cx="7414110" cy="83469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2000">
                <a:schemeClr val="tx1"/>
              </a:gs>
              <a:gs pos="52000">
                <a:srgbClr val="006600"/>
              </a:gs>
            </a:gsLst>
            <a:lin ang="10800000" scaled="0"/>
            <a:tileRect/>
          </a:gradFill>
          <a:ln w="127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/>
              <a:t>TÍTULO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543382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88" y="1319984"/>
            <a:ext cx="4798381" cy="2778710"/>
          </a:xfr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noProof="0" dirty="0">
                <a:solidFill>
                  <a:srgbClr val="FFFF00"/>
                </a:solidFill>
              </a:rPr>
              <a:t> ITEM DA TEMÁTICA: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...</a:t>
            </a:r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32427" y="5927834"/>
            <a:ext cx="281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noProof="0" dirty="0">
                <a:solidFill>
                  <a:schemeClr val="bg1"/>
                </a:solidFill>
              </a:rPr>
              <a:t>(</a:t>
            </a:r>
            <a:r>
              <a:rPr lang="pt-BR" sz="2000" noProof="0" dirty="0" err="1">
                <a:solidFill>
                  <a:schemeClr val="bg1"/>
                </a:solidFill>
              </a:rPr>
              <a:t>Versalius</a:t>
            </a:r>
            <a:r>
              <a:rPr lang="pt-BR" sz="2000" noProof="0" dirty="0">
                <a:solidFill>
                  <a:schemeClr val="bg1"/>
                </a:solidFill>
              </a:rPr>
              <a:t> </a:t>
            </a:r>
            <a:r>
              <a:rPr lang="pt-BR" sz="2000" i="1" noProof="0" dirty="0">
                <a:solidFill>
                  <a:schemeClr val="bg1"/>
                </a:solidFill>
              </a:rPr>
              <a:t>et al</a:t>
            </a:r>
            <a:r>
              <a:rPr lang="pt-BR" sz="2000" noProof="0" dirty="0">
                <a:solidFill>
                  <a:schemeClr val="bg1"/>
                </a:solidFill>
              </a:rPr>
              <a:t>., 2022)</a:t>
            </a:r>
            <a:endParaRPr lang="pt-BR" sz="2000" noProof="0" dirty="0"/>
          </a:p>
        </p:txBody>
      </p:sp>
      <p:sp>
        <p:nvSpPr>
          <p:cNvPr id="13" name="Retângulo com Único Canto Aparado 12">
            <a:extLst>
              <a:ext uri="{FF2B5EF4-FFF2-40B4-BE49-F238E27FC236}">
                <a16:creationId xmlns:a16="http://schemas.microsoft.com/office/drawing/2014/main" id="{A8CF7780-4AF6-06D0-5E12-82297952A0A5}"/>
              </a:ext>
            </a:extLst>
          </p:cNvPr>
          <p:cNvSpPr/>
          <p:nvPr/>
        </p:nvSpPr>
        <p:spPr>
          <a:xfrm>
            <a:off x="6747641" y="157651"/>
            <a:ext cx="2254470" cy="3137339"/>
          </a:xfrm>
          <a:prstGeom prst="snip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1345E03-8011-C198-D9CA-4D017D42459D}"/>
              </a:ext>
            </a:extLst>
          </p:cNvPr>
          <p:cNvSpPr txBox="1">
            <a:spLocks/>
          </p:cNvSpPr>
          <p:nvPr/>
        </p:nvSpPr>
        <p:spPr>
          <a:xfrm>
            <a:off x="6747641" y="157651"/>
            <a:ext cx="2254470" cy="3137338"/>
          </a:xfrm>
          <a:prstGeom prst="rect">
            <a:avLst/>
          </a:prstGeo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ORIENTAÇÃO </a:t>
            </a:r>
          </a:p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 RETIRAR NA APRESENTAÇÃO</a:t>
            </a:r>
          </a:p>
          <a:p>
            <a:pPr marL="0" indent="0" algn="ctr">
              <a:buNone/>
            </a:pPr>
            <a:endParaRPr lang="pt-BR" sz="2000" noProof="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noProof="0" dirty="0">
                <a:solidFill>
                  <a:schemeClr val="tx1"/>
                </a:solidFill>
              </a:rPr>
              <a:t>Introdução da temática pretendida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noProof="0" dirty="0">
                <a:solidFill>
                  <a:schemeClr val="tx1"/>
                </a:solidFill>
              </a:rPr>
              <a:t>Apresentar fundamento teórico com citação.  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De 3 a 5 diapositivos.</a:t>
            </a:r>
            <a:endParaRPr lang="pt-BR" noProof="0" dirty="0"/>
          </a:p>
          <a:p>
            <a:pPr marL="0" indent="0">
              <a:buFont typeface="Arial"/>
              <a:buNone/>
            </a:pPr>
            <a:endParaRPr lang="pt-BR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61880D8-5D7B-B080-B3F5-32C4328A2A2E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34872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877858-31AF-38B3-C9BA-49045AC83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88" y="1319984"/>
            <a:ext cx="4798381" cy="2778710"/>
          </a:xfr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noProof="0" dirty="0">
                <a:solidFill>
                  <a:srgbClr val="FFFF00"/>
                </a:solidFill>
              </a:rPr>
              <a:t> ITEM DA TEMÁTICA: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...</a:t>
            </a:r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7584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991C746-18DB-FA26-A0D1-1748CC9FD4F0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2682439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2B2A92-6A50-3CA5-EA2D-30029B5CB79C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PRODUTOS PRETENDIDOS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1528CB-50E6-12E7-8205-F25122E3A972}"/>
              </a:ext>
            </a:extLst>
          </p:cNvPr>
          <p:cNvSpPr txBox="1"/>
          <p:nvPr/>
        </p:nvSpPr>
        <p:spPr>
          <a:xfrm>
            <a:off x="441434" y="1056290"/>
            <a:ext cx="836965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PRODUTO PRINCIPAL: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PRODUTOS SECUNDÁRIOS: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Artigo de validação do produto principal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142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C3EFC86-6866-AA5B-4103-CB52E530AC73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MÉTODO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0886BF-448F-E386-AD53-24501A7D2FFD}"/>
              </a:ext>
            </a:extLst>
          </p:cNvPr>
          <p:cNvSpPr txBox="1"/>
          <p:nvPr/>
        </p:nvSpPr>
        <p:spPr>
          <a:xfrm>
            <a:off x="325397" y="1237596"/>
            <a:ext cx="874178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Desenvolvimento/ Etapas e  estratégias de construção: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Documentos necessários para a Autorização do desenvolvimento.</a:t>
            </a: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Processo de avaliação/ validação: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 Ética (Aprovação do Comitê de Ética?)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Participantes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9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EE386-F268-F318-6654-E794F3CD4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C68A92B-8F94-C73F-E5D9-DE8F8A3D13BC}"/>
              </a:ext>
            </a:extLst>
          </p:cNvPr>
          <p:cNvSpPr txBox="1"/>
          <p:nvPr/>
        </p:nvSpPr>
        <p:spPr>
          <a:xfrm>
            <a:off x="325397" y="1237596"/>
            <a:ext cx="87417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Desenvolvimento/ Etapas e  estratégias de construção: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572184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CB245-0A12-C11E-F0A1-4FC9638EB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D8618-AFF6-88CA-4821-32EC9CB1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noProof="0" dirty="0"/>
              <a:t>ORÇAMENTO</a:t>
            </a:r>
          </a:p>
        </p:txBody>
      </p:sp>
    </p:spTree>
    <p:extLst>
      <p:ext uri="{BB962C8B-B14F-4D97-AF65-F5344CB8AC3E}">
        <p14:creationId xmlns:p14="http://schemas.microsoft.com/office/powerpoint/2010/main" val="1052541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87688-1D67-20CE-BD3A-5F08A63A7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F4F99-B336-2885-ADA4-B7DBC6E8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noProof="0" dirty="0"/>
              <a:t>CAPTAÇÃO DE RECURSOS</a:t>
            </a:r>
          </a:p>
        </p:txBody>
      </p:sp>
    </p:spTree>
    <p:extLst>
      <p:ext uri="{BB962C8B-B14F-4D97-AF65-F5344CB8AC3E}">
        <p14:creationId xmlns:p14="http://schemas.microsoft.com/office/powerpoint/2010/main" val="157802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2C53A-7CD5-14A7-03BA-A0FDA82FC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7146B-B06B-216E-BAF2-9C6C8127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noProof="0" dirty="0"/>
              <a:t>PARCERIAS INSTITUCIONAIS </a:t>
            </a:r>
          </a:p>
        </p:txBody>
      </p:sp>
      <p:sp>
        <p:nvSpPr>
          <p:cNvPr id="3" name="Retângulo com Único Canto Aparado 2">
            <a:extLst>
              <a:ext uri="{FF2B5EF4-FFF2-40B4-BE49-F238E27FC236}">
                <a16:creationId xmlns:a16="http://schemas.microsoft.com/office/drawing/2014/main" id="{E01D3B0C-327F-54EF-12E9-C019EBF76E2E}"/>
              </a:ext>
            </a:extLst>
          </p:cNvPr>
          <p:cNvSpPr/>
          <p:nvPr/>
        </p:nvSpPr>
        <p:spPr>
          <a:xfrm>
            <a:off x="2288078" y="4770327"/>
            <a:ext cx="5019047" cy="1813035"/>
          </a:xfrm>
          <a:prstGeom prst="snip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DBD2D5-1C3F-B4BE-CF8B-064755A9A6D7}"/>
              </a:ext>
            </a:extLst>
          </p:cNvPr>
          <p:cNvSpPr txBox="1">
            <a:spLocks/>
          </p:cNvSpPr>
          <p:nvPr/>
        </p:nvSpPr>
        <p:spPr>
          <a:xfrm>
            <a:off x="2288078" y="4770327"/>
            <a:ext cx="3380904" cy="1813035"/>
          </a:xfrm>
          <a:prstGeom prst="rect">
            <a:avLst/>
          </a:prstGeo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noProof="0" dirty="0">
                <a:solidFill>
                  <a:srgbClr val="FF0000"/>
                </a:solidFill>
              </a:rPr>
              <a:t>ORIENTAÇÃO </a:t>
            </a:r>
          </a:p>
          <a:p>
            <a:pPr marL="0" indent="0" algn="ctr">
              <a:buNone/>
            </a:pPr>
            <a:r>
              <a:rPr lang="pt-BR" sz="1600" noProof="0" dirty="0">
                <a:solidFill>
                  <a:srgbClr val="FF0000"/>
                </a:solidFill>
              </a:rPr>
              <a:t> RETIRAR NA APRESENTAÇÃO</a:t>
            </a:r>
            <a:endParaRPr lang="pt-BR" sz="1600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noProof="0" dirty="0">
                <a:solidFill>
                  <a:schemeClr val="tx1"/>
                </a:solidFill>
              </a:rPr>
              <a:t>Caso desenvolva</a:t>
            </a:r>
            <a:r>
              <a:rPr lang="pt-BR" sz="1600" dirty="0">
                <a:solidFill>
                  <a:schemeClr val="tx1"/>
                </a:solidFill>
              </a:rPr>
              <a:t> em algum laboratório, incluir a logo (como do LCE).</a:t>
            </a:r>
            <a:endParaRPr lang="pt-BR" sz="1600" noProof="0" dirty="0"/>
          </a:p>
        </p:txBody>
      </p:sp>
      <p:pic>
        <p:nvPicPr>
          <p:cNvPr id="5" name="Picture 5" descr="lce.jpg">
            <a:extLst>
              <a:ext uri="{FF2B5EF4-FFF2-40B4-BE49-F238E27FC236}">
                <a16:creationId xmlns:a16="http://schemas.microsoft.com/office/drawing/2014/main" id="{20F4278F-37DA-38AB-9300-585192CEB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81" y="4998923"/>
            <a:ext cx="1346079" cy="1101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D5C03D0-5451-61FB-8479-5E384D524D1E}"/>
              </a:ext>
            </a:extLst>
          </p:cNvPr>
          <p:cNvSpPr txBox="1"/>
          <p:nvPr/>
        </p:nvSpPr>
        <p:spPr>
          <a:xfrm>
            <a:off x="441434" y="1056290"/>
            <a:ext cx="83696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Laboratórios / Instituições</a:t>
            </a: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Empresas </a:t>
            </a: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 Sem  parcerias. </a:t>
            </a:r>
            <a:endParaRPr lang="pt-BR" sz="2400" dirty="0">
              <a:solidFill>
                <a:schemeClr val="bg1"/>
              </a:solidFill>
            </a:endParaRPr>
          </a:p>
          <a:p>
            <a:pPr lvl="1"/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8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B6211-BB26-D91E-3313-71ACF374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72D2D0-F489-D083-37E9-B637875C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69" y="1690852"/>
            <a:ext cx="8113061" cy="5127311"/>
          </a:xfr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noProof="0" dirty="0">
                <a:solidFill>
                  <a:srgbClr val="FFFF00"/>
                </a:solidFill>
              </a:rPr>
              <a:t> Área da Capes: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200" noProof="0" dirty="0"/>
              <a:t> Medicina III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3200" noProof="0" dirty="0"/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FFFF00"/>
                </a:solidFill>
              </a:rPr>
              <a:t> Área de concentração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200" dirty="0"/>
              <a:t> ...</a:t>
            </a:r>
          </a:p>
          <a:p>
            <a:pPr marL="457200" lvl="1" indent="0">
              <a:buNone/>
            </a:pPr>
            <a:endParaRPr lang="pt-BR" sz="3200" dirty="0"/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FFFF00"/>
                </a:solidFill>
              </a:rPr>
              <a:t> Linha de Pesquisa: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200" dirty="0"/>
              <a:t> ...</a:t>
            </a:r>
          </a:p>
          <a:p>
            <a:pPr marL="457200" lvl="1" indent="0">
              <a:buNone/>
            </a:pPr>
            <a:endParaRPr lang="pt-BR" dirty="0"/>
          </a:p>
          <a:p>
            <a:pPr lvl="1">
              <a:buFont typeface="Arial" panose="020B0604020202020204" pitchFamily="34" charset="0"/>
              <a:buChar char="•"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</p:txBody>
      </p:sp>
      <p:sp>
        <p:nvSpPr>
          <p:cNvPr id="3" name="Shape 184">
            <a:extLst>
              <a:ext uri="{FF2B5EF4-FFF2-40B4-BE49-F238E27FC236}">
                <a16:creationId xmlns:a16="http://schemas.microsoft.com/office/drawing/2014/main" id="{5498AB1F-04A5-4119-4345-F7CD3D212645}"/>
              </a:ext>
            </a:extLst>
          </p:cNvPr>
          <p:cNvSpPr txBox="1"/>
          <p:nvPr/>
        </p:nvSpPr>
        <p:spPr>
          <a:xfrm>
            <a:off x="410705" y="2592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CARACTERIZAÇÃO DA TESE</a:t>
            </a:r>
          </a:p>
        </p:txBody>
      </p:sp>
    </p:spTree>
    <p:extLst>
      <p:ext uri="{BB962C8B-B14F-4D97-AF65-F5344CB8AC3E}">
        <p14:creationId xmlns:p14="http://schemas.microsoft.com/office/powerpoint/2010/main" val="856617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216F6-633F-EFC9-EC17-1375357C4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39F4E-067A-DB97-02CC-8625AA8D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noProof="0" dirty="0"/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238320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14E97-323F-1C09-02A7-0DD774058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65D34-0CE4-59B9-155B-DE5111B3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noProof="0" dirty="0"/>
              <a:t>ATIVIDADES/ETAPAS REALIZADAS </a:t>
            </a:r>
            <a:endParaRPr lang="pt-BR" sz="3100" b="1" noProof="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9DA3869-D700-F196-B0AF-88590FA769AE}"/>
              </a:ext>
            </a:extLst>
          </p:cNvPr>
          <p:cNvSpPr txBox="1"/>
          <p:nvPr/>
        </p:nvSpPr>
        <p:spPr>
          <a:xfrm>
            <a:off x="333213" y="1149920"/>
            <a:ext cx="71397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DOS PRODUTOS ENVOLVIDOS DA PESQUISA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9725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E7F9C-4EF8-D182-435D-7E07AA602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6B-C620-640A-C37B-2663AC7AC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noProof="0" dirty="0"/>
              <a:t>MATURIDADE TECNOLÓGICA</a:t>
            </a:r>
            <a:br>
              <a:rPr lang="pt-BR" b="1" noProof="0" dirty="0"/>
            </a:br>
            <a:r>
              <a:rPr lang="pt-BR" b="1" noProof="0" dirty="0"/>
              <a:t> </a:t>
            </a:r>
            <a:r>
              <a:rPr lang="pt-BR" sz="3100" b="1" noProof="0" dirty="0"/>
              <a:t>Escala TRL (</a:t>
            </a:r>
            <a:r>
              <a:rPr lang="pt-BR" sz="3100" b="1" i="1" noProof="0" dirty="0"/>
              <a:t>Technology </a:t>
            </a:r>
            <a:r>
              <a:rPr lang="pt-BR" sz="3100" b="1" i="1" noProof="0" dirty="0" err="1"/>
              <a:t>Readiness</a:t>
            </a:r>
            <a:r>
              <a:rPr lang="pt-BR" sz="3100" b="1" i="1" noProof="0" dirty="0"/>
              <a:t> </a:t>
            </a:r>
            <a:r>
              <a:rPr lang="pt-BR" sz="3100" b="1" i="1" noProof="0" dirty="0" err="1"/>
              <a:t>Levels</a:t>
            </a:r>
            <a:r>
              <a:rPr lang="pt-BR" sz="3100" b="1" i="1" noProof="0" dirty="0"/>
              <a:t>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659D6C-2215-9864-7CBC-C36B758F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614"/>
            <a:ext cx="9144800" cy="51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61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728" y="228143"/>
            <a:ext cx="8756543" cy="1143000"/>
          </a:xfrm>
        </p:spPr>
        <p:txBody>
          <a:bodyPr>
            <a:normAutofit fontScale="90000"/>
          </a:bodyPr>
          <a:lstStyle/>
          <a:p>
            <a:r>
              <a:rPr lang="pt-BR" b="1" noProof="0" dirty="0"/>
              <a:t>APLICABILIDADE IMEDIATA PRETENDIDA</a:t>
            </a:r>
          </a:p>
        </p:txBody>
      </p:sp>
    </p:spTree>
    <p:extLst>
      <p:ext uri="{BB962C8B-B14F-4D97-AF65-F5344CB8AC3E}">
        <p14:creationId xmlns:p14="http://schemas.microsoft.com/office/powerpoint/2010/main" val="2946606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noProof="0" dirty="0"/>
              <a:t>INSERÇÃO SOCIAL PREVISTA</a:t>
            </a:r>
          </a:p>
        </p:txBody>
      </p:sp>
    </p:spTree>
    <p:extLst>
      <p:ext uri="{BB962C8B-B14F-4D97-AF65-F5344CB8AC3E}">
        <p14:creationId xmlns:p14="http://schemas.microsoft.com/office/powerpoint/2010/main" val="4071168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945BC-DF38-D9B7-CD2F-08A47F986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A24C33E-A1A9-E2AB-C22C-B0AF3A0CE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113" y="2387842"/>
            <a:ext cx="2147479" cy="1813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92E327B-8035-79EF-3B31-4B482F738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37" y="2387843"/>
            <a:ext cx="1845584" cy="1918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m 11" descr="Logotipo&#10;&#10;O conteúdo gerado por IA pode estar incorreto.">
            <a:extLst>
              <a:ext uri="{FF2B5EF4-FFF2-40B4-BE49-F238E27FC236}">
                <a16:creationId xmlns:a16="http://schemas.microsoft.com/office/drawing/2014/main" id="{02BDDBEB-4A1C-BAB2-7921-799F0D121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43" b="89905" l="8468" r="89919">
                        <a14:foregroundMark x1="32258" y1="16381" x2="33266" y2="29905"/>
                        <a14:foregroundMark x1="52419" y1="9333" x2="47984" y2="27619"/>
                        <a14:foregroundMark x1="66734" y1="14476" x2="61895" y2="33524"/>
                        <a14:foregroundMark x1="61895" y1="33524" x2="62298" y2="37333"/>
                        <a14:foregroundMark x1="8669" y1="78286" x2="8669" y2="78286"/>
                        <a14:foregroundMark x1="47984" y1="82476" x2="49597" y2="88571"/>
                        <a14:foregroundMark x1="89919" y1="78667" x2="89919" y2="78667"/>
                        <a14:foregroundMark x1="89919" y1="83810" x2="89919" y2="83810"/>
                      </a14:backgroundRemoval>
                    </a14:imgEffect>
                  </a14:imgLayer>
                </a14:imgProps>
              </a:ext>
            </a:extLst>
          </a:blip>
          <a:srcRect l="4237" t="1908" r="3253" b="5868"/>
          <a:stretch>
            <a:fillRect/>
          </a:stretch>
        </p:blipFill>
        <p:spPr>
          <a:xfrm>
            <a:off x="3805220" y="2362900"/>
            <a:ext cx="1845583" cy="1943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623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766896" y="244422"/>
            <a:ext cx="7858180" cy="1670990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DA APRESENTAÇÃO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9A5AA55-3E1E-475A-7645-3DDE990413CF}"/>
              </a:ext>
            </a:extLst>
          </p:cNvPr>
          <p:cNvSpPr txBox="1">
            <a:spLocks/>
          </p:cNvSpPr>
          <p:nvPr/>
        </p:nvSpPr>
        <p:spPr>
          <a:xfrm>
            <a:off x="581186" y="2428903"/>
            <a:ext cx="8229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ATIVIDADES REALIZADAS</a:t>
            </a:r>
            <a:endParaRPr lang="pt-BR" sz="3100" b="1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177FC47-B9CC-CA37-C6D6-AE6554AFE3CF}"/>
              </a:ext>
            </a:extLst>
          </p:cNvPr>
          <p:cNvSpPr txBox="1">
            <a:spLocks/>
          </p:cNvSpPr>
          <p:nvPr/>
        </p:nvSpPr>
        <p:spPr>
          <a:xfrm>
            <a:off x="581186" y="4113012"/>
            <a:ext cx="8229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PROJETO PROPOSTO</a:t>
            </a:r>
            <a:endParaRPr lang="pt-BR" sz="3100" b="1" dirty="0"/>
          </a:p>
        </p:txBody>
      </p:sp>
    </p:spTree>
    <p:extLst>
      <p:ext uri="{BB962C8B-B14F-4D97-AF65-F5344CB8AC3E}">
        <p14:creationId xmlns:p14="http://schemas.microsoft.com/office/powerpoint/2010/main" val="286468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86082-3324-8331-5217-DDDE8088A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10">
            <a:extLst>
              <a:ext uri="{FF2B5EF4-FFF2-40B4-BE49-F238E27FC236}">
                <a16:creationId xmlns:a16="http://schemas.microsoft.com/office/drawing/2014/main" id="{56831A41-9B26-6FB6-B7CA-AB710C949050}"/>
              </a:ext>
            </a:extLst>
          </p:cNvPr>
          <p:cNvCxnSpPr>
            <a:cxnSpLocks/>
          </p:cNvCxnSpPr>
          <p:nvPr/>
        </p:nvCxnSpPr>
        <p:spPr>
          <a:xfrm>
            <a:off x="325881" y="3085579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hape 184">
            <a:extLst>
              <a:ext uri="{FF2B5EF4-FFF2-40B4-BE49-F238E27FC236}">
                <a16:creationId xmlns:a16="http://schemas.microsoft.com/office/drawing/2014/main" id="{E35BD113-4687-6464-CD6A-A700C94BD300}"/>
              </a:ext>
            </a:extLst>
          </p:cNvPr>
          <p:cNvSpPr txBox="1"/>
          <p:nvPr/>
        </p:nvSpPr>
        <p:spPr>
          <a:xfrm>
            <a:off x="464949" y="216805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Núcleo de Produção Intelectual (NPI) </a:t>
            </a:r>
          </a:p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 PÓS-GRADUANDO</a:t>
            </a:r>
          </a:p>
        </p:txBody>
      </p:sp>
      <p:cxnSp>
        <p:nvCxnSpPr>
          <p:cNvPr id="2" name="Conector reto 21">
            <a:extLst>
              <a:ext uri="{FF2B5EF4-FFF2-40B4-BE49-F238E27FC236}">
                <a16:creationId xmlns:a16="http://schemas.microsoft.com/office/drawing/2014/main" id="{C4AD98E6-DDA2-2F15-6698-FBF33062AF13}"/>
              </a:ext>
            </a:extLst>
          </p:cNvPr>
          <p:cNvCxnSpPr>
            <a:cxnSpLocks/>
          </p:cNvCxnSpPr>
          <p:nvPr/>
        </p:nvCxnSpPr>
        <p:spPr>
          <a:xfrm>
            <a:off x="4620129" y="2404225"/>
            <a:ext cx="0" cy="7372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10">
            <a:extLst>
              <a:ext uri="{FF2B5EF4-FFF2-40B4-BE49-F238E27FC236}">
                <a16:creationId xmlns:a16="http://schemas.microsoft.com/office/drawing/2014/main" id="{4021B86B-30CD-FE0C-7015-91ADEA92DD76}"/>
              </a:ext>
            </a:extLst>
          </p:cNvPr>
          <p:cNvCxnSpPr>
            <a:cxnSpLocks/>
          </p:cNvCxnSpPr>
          <p:nvPr/>
        </p:nvCxnSpPr>
        <p:spPr>
          <a:xfrm>
            <a:off x="1828267" y="1878383"/>
            <a:ext cx="2151190" cy="3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8">
            <a:extLst>
              <a:ext uri="{FF2B5EF4-FFF2-40B4-BE49-F238E27FC236}">
                <a16:creationId xmlns:a16="http://schemas.microsoft.com/office/drawing/2014/main" id="{A984EDBF-2672-3F7E-751F-00320D11A90C}"/>
              </a:ext>
            </a:extLst>
          </p:cNvPr>
          <p:cNvSpPr/>
          <p:nvPr/>
        </p:nvSpPr>
        <p:spPr>
          <a:xfrm>
            <a:off x="562530" y="1181842"/>
            <a:ext cx="1237904" cy="1496676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8" name="Conector reto 19">
            <a:extLst>
              <a:ext uri="{FF2B5EF4-FFF2-40B4-BE49-F238E27FC236}">
                <a16:creationId xmlns:a16="http://schemas.microsoft.com/office/drawing/2014/main" id="{DFB16D6E-AD2E-5829-D25F-9951DD449126}"/>
              </a:ext>
            </a:extLst>
          </p:cNvPr>
          <p:cNvCxnSpPr>
            <a:cxnSpLocks/>
          </p:cNvCxnSpPr>
          <p:nvPr/>
        </p:nvCxnSpPr>
        <p:spPr>
          <a:xfrm>
            <a:off x="307277" y="3101978"/>
            <a:ext cx="83826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8BFCEF-7E3D-869B-E267-CF9F32B4249F}"/>
              </a:ext>
            </a:extLst>
          </p:cNvPr>
          <p:cNvSpPr txBox="1"/>
          <p:nvPr/>
        </p:nvSpPr>
        <p:spPr>
          <a:xfrm>
            <a:off x="-49638" y="2670081"/>
            <a:ext cx="24629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rgbClr val="FFFF00"/>
                </a:solidFill>
              </a:rPr>
              <a:t>Orientador:</a:t>
            </a:r>
          </a:p>
          <a:p>
            <a:pPr algn="ctr"/>
            <a:r>
              <a:rPr lang="pt-BR" sz="1050" b="1" dirty="0">
                <a:solidFill>
                  <a:srgbClr val="FFFF00"/>
                </a:solidFill>
              </a:rPr>
              <a:t>Prof. Dr.  XXXXX</a:t>
            </a:r>
          </a:p>
        </p:txBody>
      </p:sp>
      <p:sp>
        <p:nvSpPr>
          <p:cNvPr id="12" name="Retângulo de cantos arredondados 46">
            <a:extLst>
              <a:ext uri="{FF2B5EF4-FFF2-40B4-BE49-F238E27FC236}">
                <a16:creationId xmlns:a16="http://schemas.microsoft.com/office/drawing/2014/main" id="{68267AB8-609D-7817-C70E-42084B6A3554}"/>
              </a:ext>
            </a:extLst>
          </p:cNvPr>
          <p:cNvSpPr/>
          <p:nvPr/>
        </p:nvSpPr>
        <p:spPr>
          <a:xfrm>
            <a:off x="106493" y="3292819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2222825-560E-3047-D195-8709AA950928}"/>
              </a:ext>
            </a:extLst>
          </p:cNvPr>
          <p:cNvSpPr txBox="1"/>
          <p:nvPr/>
        </p:nvSpPr>
        <p:spPr>
          <a:xfrm>
            <a:off x="24099" y="4915980"/>
            <a:ext cx="1074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Prof. Dr. Anderson Bentes de Lima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3001B9-16FA-5859-F47F-0AF4C41FB7D2}"/>
              </a:ext>
            </a:extLst>
          </p:cNvPr>
          <p:cNvSpPr txBox="1"/>
          <p:nvPr/>
        </p:nvSpPr>
        <p:spPr>
          <a:xfrm>
            <a:off x="7056180" y="2653824"/>
            <a:ext cx="22512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rgbClr val="FFFF00"/>
                </a:solidFill>
              </a:rPr>
              <a:t>Coorientadora:</a:t>
            </a:r>
          </a:p>
          <a:p>
            <a:pPr algn="ctr"/>
            <a:r>
              <a:rPr lang="pt-BR" sz="1050" b="1" dirty="0">
                <a:solidFill>
                  <a:srgbClr val="FFFF00"/>
                </a:solidFill>
              </a:rPr>
              <a:t>Profa. Dra. XXXXX</a:t>
            </a:r>
          </a:p>
          <a:p>
            <a:pPr algn="ctr"/>
            <a:endParaRPr lang="pt-BR" sz="1050" b="1" dirty="0">
              <a:solidFill>
                <a:srgbClr val="FFFF0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A747E98-716E-7B91-DD25-D619D56D0035}"/>
              </a:ext>
            </a:extLst>
          </p:cNvPr>
          <p:cNvSpPr txBox="1"/>
          <p:nvPr/>
        </p:nvSpPr>
        <p:spPr>
          <a:xfrm>
            <a:off x="2229628" y="4905699"/>
            <a:ext cx="955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Ma. </a:t>
            </a:r>
            <a:r>
              <a:rPr lang="pt-BR" sz="800" b="1" dirty="0" err="1">
                <a:solidFill>
                  <a:srgbClr val="FFFF00"/>
                </a:solidFill>
              </a:rPr>
              <a:t>Marireth</a:t>
            </a:r>
            <a:r>
              <a:rPr lang="pt-BR" sz="800" b="1" dirty="0">
                <a:solidFill>
                  <a:srgbClr val="FFFF00"/>
                </a:solidFill>
              </a:rPr>
              <a:t> Carvalho de Andrade</a:t>
            </a:r>
          </a:p>
        </p:txBody>
      </p:sp>
      <p:sp>
        <p:nvSpPr>
          <p:cNvPr id="27" name="Retângulo de cantos arredondados 6">
            <a:extLst>
              <a:ext uri="{FF2B5EF4-FFF2-40B4-BE49-F238E27FC236}">
                <a16:creationId xmlns:a16="http://schemas.microsoft.com/office/drawing/2014/main" id="{B372E19E-471C-CCA8-2759-30D109F2A7D6}"/>
              </a:ext>
            </a:extLst>
          </p:cNvPr>
          <p:cNvSpPr/>
          <p:nvPr/>
        </p:nvSpPr>
        <p:spPr>
          <a:xfrm>
            <a:off x="4007291" y="1163435"/>
            <a:ext cx="1237905" cy="1642707"/>
          </a:xfrm>
          <a:prstGeom prst="roundRect">
            <a:avLst/>
          </a:prstGeom>
          <a:gradFill flip="none" rotWithShape="1">
            <a:gsLst>
              <a:gs pos="6400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9" name="Retângulo de cantos arredondados 8">
            <a:extLst>
              <a:ext uri="{FF2B5EF4-FFF2-40B4-BE49-F238E27FC236}">
                <a16:creationId xmlns:a16="http://schemas.microsoft.com/office/drawing/2014/main" id="{013B9D1E-CAC8-02A1-CB3E-607A730A6737}"/>
              </a:ext>
            </a:extLst>
          </p:cNvPr>
          <p:cNvSpPr/>
          <p:nvPr/>
        </p:nvSpPr>
        <p:spPr>
          <a:xfrm>
            <a:off x="7452053" y="1163435"/>
            <a:ext cx="1237904" cy="1496676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30" name="Conector reto 10">
            <a:extLst>
              <a:ext uri="{FF2B5EF4-FFF2-40B4-BE49-F238E27FC236}">
                <a16:creationId xmlns:a16="http://schemas.microsoft.com/office/drawing/2014/main" id="{279DCC98-D0D6-FFD7-E748-432FA5BAFA72}"/>
              </a:ext>
            </a:extLst>
          </p:cNvPr>
          <p:cNvCxnSpPr>
            <a:cxnSpLocks/>
          </p:cNvCxnSpPr>
          <p:nvPr/>
        </p:nvCxnSpPr>
        <p:spPr>
          <a:xfrm>
            <a:off x="5287435" y="1887570"/>
            <a:ext cx="2151190" cy="3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10">
            <a:extLst>
              <a:ext uri="{FF2B5EF4-FFF2-40B4-BE49-F238E27FC236}">
                <a16:creationId xmlns:a16="http://schemas.microsoft.com/office/drawing/2014/main" id="{AFF29CDE-7B42-411E-FA0C-85C72355C056}"/>
              </a:ext>
            </a:extLst>
          </p:cNvPr>
          <p:cNvCxnSpPr>
            <a:cxnSpLocks/>
          </p:cNvCxnSpPr>
          <p:nvPr/>
        </p:nvCxnSpPr>
        <p:spPr>
          <a:xfrm>
            <a:off x="3223854" y="3096916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10">
            <a:extLst>
              <a:ext uri="{FF2B5EF4-FFF2-40B4-BE49-F238E27FC236}">
                <a16:creationId xmlns:a16="http://schemas.microsoft.com/office/drawing/2014/main" id="{6F2C74A3-BC8B-182B-9A70-1EA9C600DCCF}"/>
              </a:ext>
            </a:extLst>
          </p:cNvPr>
          <p:cNvCxnSpPr>
            <a:cxnSpLocks/>
          </p:cNvCxnSpPr>
          <p:nvPr/>
        </p:nvCxnSpPr>
        <p:spPr>
          <a:xfrm>
            <a:off x="6272797" y="3085577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10">
            <a:extLst>
              <a:ext uri="{FF2B5EF4-FFF2-40B4-BE49-F238E27FC236}">
                <a16:creationId xmlns:a16="http://schemas.microsoft.com/office/drawing/2014/main" id="{5E2549ED-EB2A-D9B6-6F9E-37C83417323F}"/>
              </a:ext>
            </a:extLst>
          </p:cNvPr>
          <p:cNvCxnSpPr>
            <a:cxnSpLocks/>
          </p:cNvCxnSpPr>
          <p:nvPr/>
        </p:nvCxnSpPr>
        <p:spPr>
          <a:xfrm>
            <a:off x="8689957" y="3085576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tângulo de cantos arredondados 14">
            <a:extLst>
              <a:ext uri="{FF2B5EF4-FFF2-40B4-BE49-F238E27FC236}">
                <a16:creationId xmlns:a16="http://schemas.microsoft.com/office/drawing/2014/main" id="{BF6D7FEF-4D79-0241-F8B7-984B1D9DD3DA}"/>
              </a:ext>
            </a:extLst>
          </p:cNvPr>
          <p:cNvSpPr/>
          <p:nvPr/>
        </p:nvSpPr>
        <p:spPr>
          <a:xfrm>
            <a:off x="2574845" y="3307337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Egressos</a:t>
            </a:r>
          </a:p>
        </p:txBody>
      </p:sp>
      <p:sp>
        <p:nvSpPr>
          <p:cNvPr id="41" name="Retângulo de cantos arredondados 14">
            <a:extLst>
              <a:ext uri="{FF2B5EF4-FFF2-40B4-BE49-F238E27FC236}">
                <a16:creationId xmlns:a16="http://schemas.microsoft.com/office/drawing/2014/main" id="{92D44BF3-F1D0-E8E1-D564-B2E30FCB9D4D}"/>
              </a:ext>
            </a:extLst>
          </p:cNvPr>
          <p:cNvSpPr/>
          <p:nvPr/>
        </p:nvSpPr>
        <p:spPr>
          <a:xfrm>
            <a:off x="5503021" y="3319355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Pós-Graduandos</a:t>
            </a:r>
          </a:p>
        </p:txBody>
      </p:sp>
      <p:sp>
        <p:nvSpPr>
          <p:cNvPr id="42" name="Retângulo de cantos arredondados 14">
            <a:extLst>
              <a:ext uri="{FF2B5EF4-FFF2-40B4-BE49-F238E27FC236}">
                <a16:creationId xmlns:a16="http://schemas.microsoft.com/office/drawing/2014/main" id="{454DCB78-BD77-E577-68C3-A62688126F84}"/>
              </a:ext>
            </a:extLst>
          </p:cNvPr>
          <p:cNvSpPr/>
          <p:nvPr/>
        </p:nvSpPr>
        <p:spPr>
          <a:xfrm>
            <a:off x="7597347" y="3300863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Graduandos</a:t>
            </a:r>
          </a:p>
        </p:txBody>
      </p:sp>
      <p:sp>
        <p:nvSpPr>
          <p:cNvPr id="43" name="Retângulo de cantos arredondados 46">
            <a:extLst>
              <a:ext uri="{FF2B5EF4-FFF2-40B4-BE49-F238E27FC236}">
                <a16:creationId xmlns:a16="http://schemas.microsoft.com/office/drawing/2014/main" id="{599667F9-5EE0-C874-6457-9CF49BEA1308}"/>
              </a:ext>
            </a:extLst>
          </p:cNvPr>
          <p:cNvSpPr/>
          <p:nvPr/>
        </p:nvSpPr>
        <p:spPr>
          <a:xfrm>
            <a:off x="83219" y="3851064"/>
            <a:ext cx="955872" cy="10470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tângulo de cantos arredondados 46">
            <a:extLst>
              <a:ext uri="{FF2B5EF4-FFF2-40B4-BE49-F238E27FC236}">
                <a16:creationId xmlns:a16="http://schemas.microsoft.com/office/drawing/2014/main" id="{772946DB-48ED-FA4D-5AD4-A9143FDC86FD}"/>
              </a:ext>
            </a:extLst>
          </p:cNvPr>
          <p:cNvSpPr/>
          <p:nvPr/>
        </p:nvSpPr>
        <p:spPr>
          <a:xfrm>
            <a:off x="1162121" y="3851064"/>
            <a:ext cx="955872" cy="10470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tângulo de cantos arredondados 14">
            <a:extLst>
              <a:ext uri="{FF2B5EF4-FFF2-40B4-BE49-F238E27FC236}">
                <a16:creationId xmlns:a16="http://schemas.microsoft.com/office/drawing/2014/main" id="{BF5A4D00-D09C-47E5-2079-504394CAE9D6}"/>
              </a:ext>
            </a:extLst>
          </p:cNvPr>
          <p:cNvSpPr/>
          <p:nvPr/>
        </p:nvSpPr>
        <p:spPr>
          <a:xfrm>
            <a:off x="2241023" y="3877004"/>
            <a:ext cx="936511" cy="102111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tângulo de cantos arredondados 14">
            <a:extLst>
              <a:ext uri="{FF2B5EF4-FFF2-40B4-BE49-F238E27FC236}">
                <a16:creationId xmlns:a16="http://schemas.microsoft.com/office/drawing/2014/main" id="{7354F096-7E5F-3B20-674F-0FB1234EFF84}"/>
              </a:ext>
            </a:extLst>
          </p:cNvPr>
          <p:cNvSpPr/>
          <p:nvPr/>
        </p:nvSpPr>
        <p:spPr>
          <a:xfrm>
            <a:off x="3267281" y="3864035"/>
            <a:ext cx="936511" cy="102111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tângulo de cantos arredondados 14">
            <a:extLst>
              <a:ext uri="{FF2B5EF4-FFF2-40B4-BE49-F238E27FC236}">
                <a16:creationId xmlns:a16="http://schemas.microsoft.com/office/drawing/2014/main" id="{1BD87D2B-E99E-D6B0-892D-E9B36063FEF9}"/>
              </a:ext>
            </a:extLst>
          </p:cNvPr>
          <p:cNvSpPr/>
          <p:nvPr/>
        </p:nvSpPr>
        <p:spPr>
          <a:xfrm>
            <a:off x="5025085" y="3877004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tângulo de cantos arredondados 14">
            <a:extLst>
              <a:ext uri="{FF2B5EF4-FFF2-40B4-BE49-F238E27FC236}">
                <a16:creationId xmlns:a16="http://schemas.microsoft.com/office/drawing/2014/main" id="{C3C5851F-00B4-114D-E325-CFD5F8B3933C}"/>
              </a:ext>
            </a:extLst>
          </p:cNvPr>
          <p:cNvSpPr/>
          <p:nvPr/>
        </p:nvSpPr>
        <p:spPr>
          <a:xfrm>
            <a:off x="7130196" y="3848645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tângulo de cantos arredondados 14">
            <a:extLst>
              <a:ext uri="{FF2B5EF4-FFF2-40B4-BE49-F238E27FC236}">
                <a16:creationId xmlns:a16="http://schemas.microsoft.com/office/drawing/2014/main" id="{7B8F72D4-C210-11D6-6B51-1C75AF9A75BD}"/>
              </a:ext>
            </a:extLst>
          </p:cNvPr>
          <p:cNvSpPr/>
          <p:nvPr/>
        </p:nvSpPr>
        <p:spPr>
          <a:xfrm>
            <a:off x="8123172" y="3840269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6916A50-6DE3-635D-C581-4EAFFDEB0B6C}"/>
              </a:ext>
            </a:extLst>
          </p:cNvPr>
          <p:cNvSpPr txBox="1"/>
          <p:nvPr/>
        </p:nvSpPr>
        <p:spPr>
          <a:xfrm>
            <a:off x="5010596" y="4869813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3" name="Retângulo de cantos arredondados 14">
            <a:extLst>
              <a:ext uri="{FF2B5EF4-FFF2-40B4-BE49-F238E27FC236}">
                <a16:creationId xmlns:a16="http://schemas.microsoft.com/office/drawing/2014/main" id="{5DE78049-28B7-EE91-0378-F74E372276DB}"/>
              </a:ext>
            </a:extLst>
          </p:cNvPr>
          <p:cNvSpPr/>
          <p:nvPr/>
        </p:nvSpPr>
        <p:spPr>
          <a:xfrm>
            <a:off x="5059339" y="5085257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BE41F2A-81F4-F7B5-0022-D2EE853C0122}"/>
              </a:ext>
            </a:extLst>
          </p:cNvPr>
          <p:cNvSpPr txBox="1"/>
          <p:nvPr/>
        </p:nvSpPr>
        <p:spPr>
          <a:xfrm>
            <a:off x="4996107" y="6096385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3833875-434B-7888-2CA0-86DC4C744C7C}"/>
              </a:ext>
            </a:extLst>
          </p:cNvPr>
          <p:cNvSpPr txBox="1"/>
          <p:nvPr/>
        </p:nvSpPr>
        <p:spPr>
          <a:xfrm>
            <a:off x="1141710" y="4921087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E9ECFD8-E760-DC42-759B-D6129A5CA1ED}"/>
              </a:ext>
            </a:extLst>
          </p:cNvPr>
          <p:cNvSpPr txBox="1"/>
          <p:nvPr/>
        </p:nvSpPr>
        <p:spPr>
          <a:xfrm>
            <a:off x="3267281" y="4914011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7" name="Retângulo de cantos arredondados 14">
            <a:extLst>
              <a:ext uri="{FF2B5EF4-FFF2-40B4-BE49-F238E27FC236}">
                <a16:creationId xmlns:a16="http://schemas.microsoft.com/office/drawing/2014/main" id="{9036433B-4246-92CD-0DF3-FF384DE5F2C9}"/>
              </a:ext>
            </a:extLst>
          </p:cNvPr>
          <p:cNvSpPr/>
          <p:nvPr/>
        </p:nvSpPr>
        <p:spPr>
          <a:xfrm>
            <a:off x="6100308" y="5077984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8FE58AB0-E696-8C6C-9FD8-F63D904EF9C1}"/>
              </a:ext>
            </a:extLst>
          </p:cNvPr>
          <p:cNvSpPr txBox="1"/>
          <p:nvPr/>
        </p:nvSpPr>
        <p:spPr>
          <a:xfrm>
            <a:off x="6085819" y="6070793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9" name="Retângulo de cantos arredondados 14">
            <a:extLst>
              <a:ext uri="{FF2B5EF4-FFF2-40B4-BE49-F238E27FC236}">
                <a16:creationId xmlns:a16="http://schemas.microsoft.com/office/drawing/2014/main" id="{BF87E855-C8B4-3934-EDE0-D244C3759A15}"/>
              </a:ext>
            </a:extLst>
          </p:cNvPr>
          <p:cNvSpPr/>
          <p:nvPr/>
        </p:nvSpPr>
        <p:spPr>
          <a:xfrm>
            <a:off x="6088948" y="3859788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E15FC4AD-22E0-EDEE-646C-A6CDC4B7FACC}"/>
              </a:ext>
            </a:extLst>
          </p:cNvPr>
          <p:cNvSpPr txBox="1"/>
          <p:nvPr/>
        </p:nvSpPr>
        <p:spPr>
          <a:xfrm>
            <a:off x="6114797" y="4872528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907EE9E8-EA34-3022-21D4-B8B6D0FAB347}"/>
              </a:ext>
            </a:extLst>
          </p:cNvPr>
          <p:cNvSpPr txBox="1"/>
          <p:nvPr/>
        </p:nvSpPr>
        <p:spPr>
          <a:xfrm>
            <a:off x="7141277" y="4895405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50536BD5-B4AE-66B6-92D1-AACC2419C321}"/>
              </a:ext>
            </a:extLst>
          </p:cNvPr>
          <p:cNvSpPr txBox="1"/>
          <p:nvPr/>
        </p:nvSpPr>
        <p:spPr>
          <a:xfrm>
            <a:off x="8135594" y="4885146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3" name="Retângulo de cantos arredondados 14">
            <a:extLst>
              <a:ext uri="{FF2B5EF4-FFF2-40B4-BE49-F238E27FC236}">
                <a16:creationId xmlns:a16="http://schemas.microsoft.com/office/drawing/2014/main" id="{8D85ABE2-45C4-9B31-8F96-BDB1AF3177D7}"/>
              </a:ext>
            </a:extLst>
          </p:cNvPr>
          <p:cNvSpPr/>
          <p:nvPr/>
        </p:nvSpPr>
        <p:spPr>
          <a:xfrm>
            <a:off x="7153403" y="5075217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tângulo de cantos arredondados 14">
            <a:extLst>
              <a:ext uri="{FF2B5EF4-FFF2-40B4-BE49-F238E27FC236}">
                <a16:creationId xmlns:a16="http://schemas.microsoft.com/office/drawing/2014/main" id="{D24D6B2A-F939-9544-810D-171E63439032}"/>
              </a:ext>
            </a:extLst>
          </p:cNvPr>
          <p:cNvSpPr/>
          <p:nvPr/>
        </p:nvSpPr>
        <p:spPr>
          <a:xfrm>
            <a:off x="8146379" y="5066841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9664C960-08F4-C854-F8FE-95A1A70C92A0}"/>
              </a:ext>
            </a:extLst>
          </p:cNvPr>
          <p:cNvSpPr txBox="1"/>
          <p:nvPr/>
        </p:nvSpPr>
        <p:spPr>
          <a:xfrm>
            <a:off x="7164484" y="6121977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B2C7AFAB-E4C9-48F6-143B-F2B0C0457F8A}"/>
              </a:ext>
            </a:extLst>
          </p:cNvPr>
          <p:cNvSpPr txBox="1"/>
          <p:nvPr/>
        </p:nvSpPr>
        <p:spPr>
          <a:xfrm>
            <a:off x="8190964" y="6121977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</p:spTree>
    <p:extLst>
      <p:ext uri="{BB962C8B-B14F-4D97-AF65-F5344CB8AC3E}">
        <p14:creationId xmlns:p14="http://schemas.microsoft.com/office/powerpoint/2010/main" val="70298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12E3C-F3FC-2493-F370-2D9EDAEB5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54641E0-5728-38C2-6BB4-DF52DE297CFE}"/>
              </a:ext>
            </a:extLst>
          </p:cNvPr>
          <p:cNvSpPr txBox="1"/>
          <p:nvPr/>
        </p:nvSpPr>
        <p:spPr>
          <a:xfrm>
            <a:off x="3567558" y="3195697"/>
            <a:ext cx="2008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</a:pPr>
            <a:r>
              <a:rPr lang="pt-BR" sz="2800" b="1" dirty="0">
                <a:solidFill>
                  <a:schemeClr val="bg1"/>
                </a:solidFill>
              </a:rPr>
              <a:t>NO PPGCIPE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B5444E8-6358-542B-A831-AD7F635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86" y="2428903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b="1" noProof="0" dirty="0"/>
              <a:t>ATIVIDADES REALIZADAS</a:t>
            </a:r>
            <a:endParaRPr lang="pt-BR" sz="3100" b="1" noProof="0" dirty="0"/>
          </a:p>
        </p:txBody>
      </p:sp>
    </p:spTree>
    <p:extLst>
      <p:ext uri="{BB962C8B-B14F-4D97-AF65-F5344CB8AC3E}">
        <p14:creationId xmlns:p14="http://schemas.microsoft.com/office/powerpoint/2010/main" val="235137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35D59-AFF4-5B57-65DD-DA4612A59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84">
            <a:extLst>
              <a:ext uri="{FF2B5EF4-FFF2-40B4-BE49-F238E27FC236}">
                <a16:creationId xmlns:a16="http://schemas.microsoft.com/office/drawing/2014/main" id="{7EB8CF3D-C9AA-3E98-682B-6F8367EA84C2}"/>
              </a:ext>
            </a:extLst>
          </p:cNvPr>
          <p:cNvSpPr txBox="1"/>
          <p:nvPr/>
        </p:nvSpPr>
        <p:spPr>
          <a:xfrm>
            <a:off x="457200" y="308506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Disciplinas Realizadas</a:t>
            </a:r>
          </a:p>
        </p:txBody>
      </p:sp>
      <p:graphicFrame>
        <p:nvGraphicFramePr>
          <p:cNvPr id="2" name="Shape 211">
            <a:extLst>
              <a:ext uri="{FF2B5EF4-FFF2-40B4-BE49-F238E27FC236}">
                <a16:creationId xmlns:a16="http://schemas.microsoft.com/office/drawing/2014/main" id="{B986E205-D5ED-9760-B1F7-6A6729290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288826"/>
              </p:ext>
            </p:extLst>
          </p:nvPr>
        </p:nvGraphicFramePr>
        <p:xfrm>
          <a:off x="294968" y="1438480"/>
          <a:ext cx="8642556" cy="209308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70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22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6523">
                <a:tc gridSpan="7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TURMA 202</a:t>
                      </a:r>
                      <a:r>
                        <a:rPr lang="pt-BR" sz="20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DISCIPLINAS OBRIGATÓRIAS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0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Empreendedorismo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Registro de Patentes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Metodologia da Pesquisa 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Bioestatística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Metodologias Ativas de Ensino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Bioética 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de crédito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Shape 211">
            <a:extLst>
              <a:ext uri="{FF2B5EF4-FFF2-40B4-BE49-F238E27FC236}">
                <a16:creationId xmlns:a16="http://schemas.microsoft.com/office/drawing/2014/main" id="{BF9C90B9-1B4D-5C8C-F7D4-01DDE0F21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179342"/>
              </p:ext>
            </p:extLst>
          </p:nvPr>
        </p:nvGraphicFramePr>
        <p:xfrm>
          <a:off x="294968" y="4269657"/>
          <a:ext cx="8642557" cy="208301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97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5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0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50562">
                <a:tc gridSpan="7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TURMA 202</a:t>
                      </a:r>
                      <a:r>
                        <a:rPr lang="pt-BR" sz="20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DISCIPLINAS OPTATIVAS 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2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de serviço para área as saúde</a:t>
                      </a: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 e manufatura de materiais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Desenvolvimento 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 Software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Economia</a:t>
                      </a:r>
                      <a:r>
                        <a:rPr lang="pt-BR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em saúde e captação de recursos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Análise e desenvolvimento de produtos e tecnologia</a:t>
                      </a: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de disciplinas creditadas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de crédito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7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5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tângulo com Único Canto Aparado 5">
            <a:extLst>
              <a:ext uri="{FF2B5EF4-FFF2-40B4-BE49-F238E27FC236}">
                <a16:creationId xmlns:a16="http://schemas.microsoft.com/office/drawing/2014/main" id="{5526FB98-58E3-BA05-2719-F6F6D6E481A7}"/>
              </a:ext>
            </a:extLst>
          </p:cNvPr>
          <p:cNvSpPr/>
          <p:nvPr/>
        </p:nvSpPr>
        <p:spPr>
          <a:xfrm>
            <a:off x="6747641" y="157652"/>
            <a:ext cx="2254470" cy="1657118"/>
          </a:xfrm>
          <a:prstGeom prst="snip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297F9D-6C7E-BF2F-6C17-32B7C2DF86D9}"/>
              </a:ext>
            </a:extLst>
          </p:cNvPr>
          <p:cNvSpPr txBox="1">
            <a:spLocks/>
          </p:cNvSpPr>
          <p:nvPr/>
        </p:nvSpPr>
        <p:spPr>
          <a:xfrm>
            <a:off x="6767809" y="258263"/>
            <a:ext cx="2254470" cy="3137338"/>
          </a:xfrm>
          <a:prstGeom prst="rect">
            <a:avLst/>
          </a:prstGeo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ORIENTAÇÃO </a:t>
            </a:r>
          </a:p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 RETIRAR NA APRESENTAÇÃO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noProof="0" dirty="0">
                <a:solidFill>
                  <a:schemeClr val="tx1"/>
                </a:solidFill>
              </a:rPr>
              <a:t>Ajustar</a:t>
            </a:r>
          </a:p>
          <a:p>
            <a:pPr marL="0" indent="0">
              <a:buFont typeface="Arial"/>
              <a:buNone/>
            </a:pP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1418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DBCC9-7D59-E087-96C6-F3AFB121B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076B06E6-C429-0749-C4FD-E9D8FEE1538A}"/>
              </a:ext>
            </a:extLst>
          </p:cNvPr>
          <p:cNvSpPr txBox="1"/>
          <p:nvPr/>
        </p:nvSpPr>
        <p:spPr>
          <a:xfrm>
            <a:off x="410705" y="2592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Artigo Científico</a:t>
            </a:r>
          </a:p>
        </p:txBody>
      </p:sp>
    </p:spTree>
    <p:extLst>
      <p:ext uri="{BB962C8B-B14F-4D97-AF65-F5344CB8AC3E}">
        <p14:creationId xmlns:p14="http://schemas.microsoft.com/office/powerpoint/2010/main" val="400846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1B40E-3EC7-CF52-B37C-F664D13AA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73BBBC29-313C-CEEA-93A6-BABDA2727E9A}"/>
              </a:ext>
            </a:extLst>
          </p:cNvPr>
          <p:cNvSpPr txBox="1"/>
          <p:nvPr/>
        </p:nvSpPr>
        <p:spPr>
          <a:xfrm>
            <a:off x="410705" y="4878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de trabalho em evento</a:t>
            </a:r>
          </a:p>
        </p:txBody>
      </p:sp>
    </p:spTree>
    <p:extLst>
      <p:ext uri="{BB962C8B-B14F-4D97-AF65-F5344CB8AC3E}">
        <p14:creationId xmlns:p14="http://schemas.microsoft.com/office/powerpoint/2010/main" val="385703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B78C0-E915-9236-EE8B-7078786E6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B61D24A8-4C57-B7FE-41A6-40F9EB0E6183}"/>
              </a:ext>
            </a:extLst>
          </p:cNvPr>
          <p:cNvSpPr txBox="1"/>
          <p:nvPr/>
        </p:nvSpPr>
        <p:spPr>
          <a:xfrm>
            <a:off x="410705" y="4878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0363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447</Words>
  <Application>Microsoft Macintosh PowerPoint</Application>
  <PresentationFormat>Apresentação na tela (4:3)</PresentationFormat>
  <Paragraphs>150</Paragraphs>
  <Slides>25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TÍTULO</vt:lpstr>
      <vt:lpstr>Apresentação do PowerPoint</vt:lpstr>
      <vt:lpstr>Apresentação do PowerPoint</vt:lpstr>
      <vt:lpstr>Apresentação do PowerPoint</vt:lpstr>
      <vt:lpstr>ATIVIDADES REALIZADAS</vt:lpstr>
      <vt:lpstr>Apresentação do PowerPoint</vt:lpstr>
      <vt:lpstr>Apresentação do PowerPoint</vt:lpstr>
      <vt:lpstr>Apresentação do PowerPoint</vt:lpstr>
      <vt:lpstr>Apresentação do PowerPoint</vt:lpstr>
      <vt:lpstr>PROJETO PROPOSTO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ORÇAMENTO</vt:lpstr>
      <vt:lpstr>CAPTAÇÃO DE RECURSOS</vt:lpstr>
      <vt:lpstr>PARCERIAS INSTITUCIONAIS </vt:lpstr>
      <vt:lpstr>CRONOGRAMA</vt:lpstr>
      <vt:lpstr>ATIVIDADES/ETAPAS REALIZADAS </vt:lpstr>
      <vt:lpstr>MATURIDADE TECNOLÓGICA  Escala TRL (Technology Readiness Levels)</vt:lpstr>
      <vt:lpstr>APLICABILIDADE IMEDIATA PRETENDIDA</vt:lpstr>
      <vt:lpstr>INSERÇÃO SOCIAL PREVISTA</vt:lpstr>
      <vt:lpstr>Apresentação do PowerPoint</vt:lpstr>
    </vt:vector>
  </TitlesOfParts>
  <Company>MVHB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novas metodologias ativas no ensino da semiotécnica</dc:title>
  <dc:creator>Marcus Brito</dc:creator>
  <cp:lastModifiedBy>Amanda Silveira</cp:lastModifiedBy>
  <cp:revision>92</cp:revision>
  <dcterms:created xsi:type="dcterms:W3CDTF">2014-06-03T12:22:31Z</dcterms:created>
  <dcterms:modified xsi:type="dcterms:W3CDTF">2026-05-11T18:39:05Z</dcterms:modified>
</cp:coreProperties>
</file>