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722" r:id="rId3"/>
    <p:sldId id="708" r:id="rId4"/>
    <p:sldId id="724" r:id="rId5"/>
    <p:sldId id="284" r:id="rId6"/>
    <p:sldId id="716" r:id="rId7"/>
    <p:sldId id="710" r:id="rId8"/>
    <p:sldId id="719" r:id="rId9"/>
    <p:sldId id="717" r:id="rId10"/>
    <p:sldId id="718" r:id="rId11"/>
    <p:sldId id="285" r:id="rId12"/>
    <p:sldId id="257" r:id="rId13"/>
    <p:sldId id="272" r:id="rId14"/>
    <p:sldId id="261" r:id="rId15"/>
    <p:sldId id="276" r:id="rId16"/>
    <p:sldId id="258" r:id="rId17"/>
    <p:sldId id="278" r:id="rId18"/>
    <p:sldId id="714" r:id="rId19"/>
    <p:sldId id="715" r:id="rId20"/>
    <p:sldId id="281" r:id="rId21"/>
    <p:sldId id="720" r:id="rId22"/>
    <p:sldId id="726" r:id="rId23"/>
    <p:sldId id="723" r:id="rId24"/>
    <p:sldId id="279" r:id="rId25"/>
    <p:sldId id="727" r:id="rId26"/>
    <p:sldId id="725" r:id="rId27"/>
    <p:sldId id="729" r:id="rId28"/>
    <p:sldId id="728" r:id="rId29"/>
    <p:sldId id="730" r:id="rId30"/>
    <p:sldId id="274" r:id="rId31"/>
    <p:sldId id="273" r:id="rId32"/>
    <p:sldId id="73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556" autoAdjust="0"/>
    <p:restoredTop sz="91547"/>
  </p:normalViewPr>
  <p:slideViewPr>
    <p:cSldViewPr snapToGrid="0" snapToObjects="1">
      <p:cViewPr varScale="1">
        <p:scale>
          <a:sx n="31" d="100"/>
          <a:sy n="31" d="100"/>
        </p:scale>
        <p:origin x="176" y="1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99C7-25CF-4490-B3D6-B018B5324F31}" type="datetimeFigureOut">
              <a:rPr lang="pt-BR" smtClean="0"/>
              <a:t>11/05/2026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BA3E6-B426-46C1-8EC9-5FBA8A500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76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7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390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BA3E6-B426-46C1-8EC9-5FBA8A500E2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tx1">
                <a:lumMod val="0"/>
              </a:schemeClr>
            </a:gs>
            <a:gs pos="95000">
              <a:srgbClr val="00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C580-B4A5-F143-BCC8-DCF9244E815F}" type="datetimeFigureOut">
              <a:rPr lang="en-US" smtClean="0"/>
              <a:t>5/11/26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6C28-A03C-944C-84A0-B5D7B36885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91" y="3429565"/>
            <a:ext cx="7414110" cy="834690"/>
          </a:xfr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pt-BR" sz="2800" b="1" noProof="0" dirty="0"/>
              <a:t>TÍTULO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674" y="4592855"/>
            <a:ext cx="4558680" cy="1184469"/>
          </a:xfrm>
        </p:spPr>
        <p:txBody>
          <a:bodyPr>
            <a:noAutofit/>
          </a:bodyPr>
          <a:lstStyle/>
          <a:p>
            <a:pPr algn="l"/>
            <a:r>
              <a:rPr lang="pt-BR" sz="1600" noProof="0" dirty="0">
                <a:solidFill>
                  <a:schemeClr val="bg1"/>
                </a:solidFill>
              </a:rPr>
              <a:t>Mestranda: XXXXX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Orientador: Prof. Dr. XXX</a:t>
            </a:r>
          </a:p>
          <a:p>
            <a:pPr algn="l"/>
            <a:r>
              <a:rPr lang="pt-BR" sz="1600" noProof="0" dirty="0">
                <a:solidFill>
                  <a:schemeClr val="bg1"/>
                </a:solidFill>
              </a:rPr>
              <a:t>Coorientadora: Profa. Dra. XXX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9604" y="1080676"/>
            <a:ext cx="8052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UNIVERSIDADE DO ESTADO DO PARÁ</a:t>
            </a:r>
          </a:p>
          <a:p>
            <a:pPr algn="ctr"/>
            <a:r>
              <a:rPr lang="pt-BR" sz="1200" b="1" noProof="0" dirty="0">
                <a:solidFill>
                  <a:schemeClr val="bg1"/>
                </a:solidFill>
              </a:rPr>
              <a:t>CENTRO DE CIÊNCIAS BIOLÓGICAS E DA SAÚDE</a:t>
            </a:r>
          </a:p>
          <a:p>
            <a:pPr algn="ctr"/>
            <a:endParaRPr lang="pt-BR" sz="1200" b="1" noProof="0" dirty="0">
              <a:solidFill>
                <a:schemeClr val="bg1"/>
              </a:solidFill>
            </a:endParaRP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PROGRAMA DE PÓS-GRADUAÇÃO</a:t>
            </a:r>
          </a:p>
          <a:p>
            <a:pPr algn="ctr"/>
            <a:r>
              <a:rPr lang="pt-BR" sz="2000" b="1" noProof="0" dirty="0">
                <a:solidFill>
                  <a:srgbClr val="FFFF00"/>
                </a:solidFill>
              </a:rPr>
              <a:t>CIRURGIA E PESQUISA EXPERIMENTAL (PPGCIPE) – Mestrado Profissional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932" y="443932"/>
            <a:ext cx="878887" cy="742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972" y="480216"/>
            <a:ext cx="832788" cy="82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FD97EA5-50E8-F269-6485-89935EBAB87B}"/>
              </a:ext>
            </a:extLst>
          </p:cNvPr>
          <p:cNvSpPr txBox="1">
            <a:spLocks/>
          </p:cNvSpPr>
          <p:nvPr/>
        </p:nvSpPr>
        <p:spPr>
          <a:xfrm>
            <a:off x="557349" y="2464527"/>
            <a:ext cx="8220891" cy="657712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noProof="0" dirty="0">
                <a:solidFill>
                  <a:schemeClr val="bg1"/>
                </a:solidFill>
              </a:rPr>
              <a:t>4</a:t>
            </a:r>
            <a:r>
              <a:rPr lang="pt-BR" sz="2000" b="1" u="sng" baseline="30000" noProof="0" dirty="0">
                <a:solidFill>
                  <a:schemeClr val="bg1"/>
                </a:solidFill>
              </a:rPr>
              <a:t>a</a:t>
            </a:r>
            <a:r>
              <a:rPr lang="pt-BR" sz="2000" b="1" noProof="0" dirty="0">
                <a:solidFill>
                  <a:schemeClr val="bg1"/>
                </a:solidFill>
              </a:rPr>
              <a:t> Jornada PPGCIPE: </a:t>
            </a:r>
          </a:p>
          <a:p>
            <a:r>
              <a:rPr lang="pt-BR" sz="2000" b="1" noProof="0" dirty="0">
                <a:solidFill>
                  <a:schemeClr val="bg1"/>
                </a:solidFill>
              </a:rPr>
              <a:t>Apresentação do desenvolvimento, resultados e o que falta para as defesas</a:t>
            </a:r>
            <a:endParaRPr lang="pt-BR" sz="2800" noProof="0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2A81C4F-2052-0A69-84F0-7C2396F2A918}"/>
              </a:ext>
            </a:extLst>
          </p:cNvPr>
          <p:cNvSpPr txBox="1">
            <a:spLocks/>
          </p:cNvSpPr>
          <p:nvPr/>
        </p:nvSpPr>
        <p:spPr>
          <a:xfrm>
            <a:off x="3867846" y="6083757"/>
            <a:ext cx="1595999" cy="597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noProof="0" dirty="0">
                <a:solidFill>
                  <a:schemeClr val="bg1"/>
                </a:solidFill>
              </a:rPr>
              <a:t>BELÉM – PARÁ</a:t>
            </a:r>
          </a:p>
          <a:p>
            <a:r>
              <a:rPr lang="pt-BR" sz="1600" noProof="0" dirty="0">
                <a:solidFill>
                  <a:schemeClr val="bg1"/>
                </a:solidFill>
              </a:rPr>
              <a:t>202</a:t>
            </a:r>
            <a:r>
              <a:rPr lang="pt-BR" sz="1600" noProof="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F1836F66-72CB-524C-CCFE-FE2D69B60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4282229" y="100602"/>
            <a:ext cx="878887" cy="92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589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78C0-E915-9236-EE8B-7078786E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B61D24A8-4C57-B7FE-41A6-40F9EB0E6183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036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550A-9BD9-6A62-9E06-DC49393E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B1EF7-9357-D5BA-7021-60652809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PRODUTOS DA TESE</a:t>
            </a:r>
            <a:endParaRPr lang="pt-BR" sz="66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6580AD-9A65-F1AD-82DC-533DE76246FA}"/>
              </a:ext>
            </a:extLst>
          </p:cNvPr>
          <p:cNvSpPr txBox="1">
            <a:spLocks/>
          </p:cNvSpPr>
          <p:nvPr/>
        </p:nvSpPr>
        <p:spPr>
          <a:xfrm>
            <a:off x="988931" y="3999409"/>
            <a:ext cx="7414110" cy="834690"/>
          </a:xfrm>
          <a:prstGeom prst="rect">
            <a:avLst/>
          </a:prstGeom>
          <a:gradFill flip="none" rotWithShape="1">
            <a:gsLst>
              <a:gs pos="100000">
                <a:schemeClr val="tx1"/>
              </a:gs>
              <a:gs pos="2000">
                <a:schemeClr val="tx1"/>
              </a:gs>
              <a:gs pos="52000">
                <a:srgbClr val="006600"/>
              </a:gs>
            </a:gsLst>
            <a:lin ang="10800000" scaled="0"/>
            <a:tileRect/>
          </a:gradFill>
          <a:ln w="127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/>
              <a:t>TÍTULO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4338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32427" y="5927834"/>
            <a:ext cx="281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noProof="0" dirty="0">
                <a:solidFill>
                  <a:schemeClr val="bg1"/>
                </a:solidFill>
              </a:rPr>
              <a:t>(</a:t>
            </a:r>
            <a:r>
              <a:rPr lang="pt-BR" sz="2000" noProof="0" dirty="0" err="1">
                <a:solidFill>
                  <a:schemeClr val="bg1"/>
                </a:solidFill>
              </a:rPr>
              <a:t>Versalius</a:t>
            </a:r>
            <a:r>
              <a:rPr lang="pt-BR" sz="2000" noProof="0" dirty="0">
                <a:solidFill>
                  <a:schemeClr val="bg1"/>
                </a:solidFill>
              </a:rPr>
              <a:t> </a:t>
            </a:r>
            <a:r>
              <a:rPr lang="pt-BR" sz="2000" i="1" noProof="0" dirty="0">
                <a:solidFill>
                  <a:schemeClr val="bg1"/>
                </a:solidFill>
              </a:rPr>
              <a:t>et al</a:t>
            </a:r>
            <a:r>
              <a:rPr lang="pt-BR" sz="2000" noProof="0" dirty="0">
                <a:solidFill>
                  <a:schemeClr val="bg1"/>
                </a:solidFill>
              </a:rPr>
              <a:t>., 2022)</a:t>
            </a:r>
            <a:endParaRPr lang="pt-BR" sz="2000" noProof="0" dirty="0"/>
          </a:p>
        </p:txBody>
      </p:sp>
      <p:sp>
        <p:nvSpPr>
          <p:cNvPr id="13" name="Retângulo com Único Canto Aparado 12">
            <a:extLst>
              <a:ext uri="{FF2B5EF4-FFF2-40B4-BE49-F238E27FC236}">
                <a16:creationId xmlns:a16="http://schemas.microsoft.com/office/drawing/2014/main" id="{A8CF7780-4AF6-06D0-5E12-82297952A0A5}"/>
              </a:ext>
            </a:extLst>
          </p:cNvPr>
          <p:cNvSpPr/>
          <p:nvPr/>
        </p:nvSpPr>
        <p:spPr>
          <a:xfrm>
            <a:off x="6747641" y="126123"/>
            <a:ext cx="2254470" cy="3137339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345E03-8011-C198-D9CA-4D017D42459D}"/>
              </a:ext>
            </a:extLst>
          </p:cNvPr>
          <p:cNvSpPr txBox="1">
            <a:spLocks/>
          </p:cNvSpPr>
          <p:nvPr/>
        </p:nvSpPr>
        <p:spPr>
          <a:xfrm>
            <a:off x="6747641" y="157651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 marL="0" indent="0" algn="ctr">
              <a:buNone/>
            </a:pPr>
            <a:endParaRPr lang="pt-BR" sz="2000" noProof="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Introdução da temática pretendida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Apresentar fundamento teórico com citação. 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De 3 a 5 diapositivos.</a:t>
            </a:r>
            <a:endParaRPr lang="pt-BR" noProof="0" dirty="0"/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1880D8-5D7B-B080-B3F5-32C4328A2A2E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4872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877858-31AF-38B3-C9BA-49045AC83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88" y="1319984"/>
            <a:ext cx="4798381" cy="2778710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ITEM DA TEMÁTICA: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noProof="0" dirty="0"/>
              <a:t>...</a:t>
            </a:r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7584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91C746-18DB-FA26-A0D1-1748CC9FD4F0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68243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C2B2A92-6A50-3CA5-EA2D-30029B5CB79C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DA TESE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D1528CB-50E6-12E7-8205-F25122E3A972}"/>
              </a:ext>
            </a:extLst>
          </p:cNvPr>
          <p:cNvSpPr txBox="1"/>
          <p:nvPr/>
        </p:nvSpPr>
        <p:spPr>
          <a:xfrm>
            <a:off x="441434" y="1056290"/>
            <a:ext cx="83696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 PRINCIPAL: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PRODUTOS SECUNDÁRIOS: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Artigo de validação do produto principal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42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3EFC86-6866-AA5B-4103-CB52E530AC73}"/>
              </a:ext>
            </a:extLst>
          </p:cNvPr>
          <p:cNvSpPr txBox="1">
            <a:spLocks/>
          </p:cNvSpPr>
          <p:nvPr/>
        </p:nvSpPr>
        <p:spPr>
          <a:xfrm>
            <a:off x="581488" y="945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MÉTODO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0886BF-448F-E386-AD53-24501A7D2FFD}"/>
              </a:ext>
            </a:extLst>
          </p:cNvPr>
          <p:cNvSpPr txBox="1"/>
          <p:nvPr/>
        </p:nvSpPr>
        <p:spPr>
          <a:xfrm>
            <a:off x="325397" y="1237596"/>
            <a:ext cx="8741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Documentos necessários para a Autorização do desenvolvimento. </a:t>
            </a:r>
            <a:r>
              <a:rPr lang="pt-BR" sz="2400" dirty="0">
                <a:solidFill>
                  <a:srgbClr val="FF0000"/>
                </a:solidFill>
              </a:rPr>
              <a:t>(APRESENTAR AUTORIZAÇÃO)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 </a:t>
            </a:r>
            <a:r>
              <a:rPr lang="pt-BR" sz="2400" dirty="0">
                <a:solidFill>
                  <a:srgbClr val="FF0000"/>
                </a:solidFill>
              </a:rPr>
              <a:t>(Aprovação do Comitê de Ética?)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...)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9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E386-F268-F318-6654-E794F3CD4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68A92B-8F94-C73F-E5D9-DE8F8A3D13BC}"/>
              </a:ext>
            </a:extLst>
          </p:cNvPr>
          <p:cNvSpPr txBox="1"/>
          <p:nvPr/>
        </p:nvSpPr>
        <p:spPr>
          <a:xfrm>
            <a:off x="325397" y="1237596"/>
            <a:ext cx="8741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Desenvolvimento/ Etapas e  estratégias de construção: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57218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9F1A0-FC32-567F-C513-EF152F6A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17DA40E-4076-EC8D-F7D3-18243BE256E1}"/>
              </a:ext>
            </a:extLst>
          </p:cNvPr>
          <p:cNvSpPr txBox="1"/>
          <p:nvPr/>
        </p:nvSpPr>
        <p:spPr>
          <a:xfrm>
            <a:off x="325397" y="1237596"/>
            <a:ext cx="6844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 Ética: </a:t>
            </a:r>
            <a:r>
              <a:rPr lang="pt-BR" sz="2400" b="1" dirty="0">
                <a:solidFill>
                  <a:schemeClr val="bg1"/>
                </a:solidFill>
              </a:rPr>
              <a:t>Aprovação do Comitê de Ética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486F33-7F72-0DE9-2880-369CFDD4ABF3}"/>
              </a:ext>
            </a:extLst>
          </p:cNvPr>
          <p:cNvSpPr txBox="1">
            <a:spLocks/>
          </p:cNvSpPr>
          <p:nvPr/>
        </p:nvSpPr>
        <p:spPr>
          <a:xfrm>
            <a:off x="263418" y="2091826"/>
            <a:ext cx="5256584" cy="5733256"/>
          </a:xfrm>
          <a:prstGeom prst="rect">
            <a:avLst/>
          </a:prstGeom>
        </p:spPr>
        <p:txBody>
          <a:bodyPr/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chemeClr val="bg1"/>
                </a:solidFill>
                <a:latin typeface="+mn-lt"/>
                <a:ea typeface="Lucida Sans Unicode" pitchFamily="34" charset="0"/>
                <a:cs typeface="+mn-cs"/>
              </a:defRPr>
            </a:lvl5pPr>
            <a:lvl6pPr marL="25146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Título da pesquisa: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CAAE: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Nº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Data do Parecer:</a:t>
            </a:r>
          </a:p>
          <a:p>
            <a:pPr>
              <a:lnSpc>
                <a:spcPct val="250000"/>
              </a:lnSpc>
              <a:buClr>
                <a:schemeClr val="bg1"/>
              </a:buClr>
              <a:buFont typeface="Wingdings" pitchFamily="2" charset="2"/>
              <a:buChar char="ü"/>
            </a:pPr>
            <a:r>
              <a:rPr lang="pt-BR" sz="2000" kern="0" dirty="0"/>
              <a:t>Situação: APROVADO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0D2567-FD6B-9563-BA3B-BE223D56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53" y="2260380"/>
            <a:ext cx="2769424" cy="402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2FFA4-8CC7-6FDD-36A7-4E304A4E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D4964E-7B33-0499-109A-0011A106A6F5}"/>
              </a:ext>
            </a:extLst>
          </p:cNvPr>
          <p:cNvSpPr txBox="1"/>
          <p:nvPr/>
        </p:nvSpPr>
        <p:spPr>
          <a:xfrm>
            <a:off x="325397" y="1237596"/>
            <a:ext cx="874178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Processo de avaliação/ validação: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Participantes </a:t>
            </a:r>
            <a:r>
              <a:rPr lang="pt-BR" sz="2400" dirty="0">
                <a:solidFill>
                  <a:srgbClr val="FF0000"/>
                </a:solidFill>
              </a:rPr>
              <a:t>(Detalhes dos grupos envolvidos, cálculo amostral, número de participantes...)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Análises </a:t>
            </a:r>
            <a:r>
              <a:rPr lang="pt-BR" sz="2400" dirty="0">
                <a:solidFill>
                  <a:srgbClr val="FF0000"/>
                </a:solidFill>
              </a:rPr>
              <a:t>(Detalhes: Quais os testes estatísticos?</a:t>
            </a:r>
            <a:r>
              <a:rPr lang="pt-BR" dirty="0">
                <a:solidFill>
                  <a:srgbClr val="FF0000"/>
                </a:solidFill>
              </a:rPr>
              <a:t>...)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5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6211-BB26-D91E-3313-71ACF374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2D2D0-F489-D083-37E9-B637875C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69" y="1690852"/>
            <a:ext cx="8113061" cy="5127311"/>
          </a:xfr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noProof="0" dirty="0">
                <a:solidFill>
                  <a:srgbClr val="FFFF00"/>
                </a:solidFill>
              </a:rPr>
              <a:t> Área da Capes: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noProof="0" dirty="0"/>
              <a:t> Medicina III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3200" noProof="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Área de concentração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sz="3200" dirty="0"/>
          </a:p>
          <a:p>
            <a:pPr>
              <a:buFont typeface="Wingdings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 Linha de Pesquisa: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3200" dirty="0"/>
              <a:t> ...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 typeface="Arial" panose="020B0604020202020204" pitchFamily="34" charset="0"/>
              <a:buChar char="•"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  <a:p>
            <a:pPr marL="0" indent="0">
              <a:buNone/>
            </a:pPr>
            <a:endParaRPr lang="pt-BR" noProof="0" dirty="0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5498AB1F-04A5-4119-4345-F7CD3D212645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TESE</a:t>
            </a:r>
          </a:p>
        </p:txBody>
      </p:sp>
    </p:spTree>
    <p:extLst>
      <p:ext uri="{BB962C8B-B14F-4D97-AF65-F5344CB8AC3E}">
        <p14:creationId xmlns:p14="http://schemas.microsoft.com/office/powerpoint/2010/main" val="85661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6635F-D9D2-2146-9C20-D40CE90E8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C84A4B-5642-BF26-8344-89018CC5D2C3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341028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235A2-4BA6-8F0E-08EA-7D9A600DC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2206C9-C8A0-9AD8-0B00-FF6A0B47648A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RESULTADOS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ACD2F1-AF83-0D9A-80AE-1E6264023265}"/>
              </a:ext>
            </a:extLst>
          </p:cNvPr>
          <p:cNvSpPr txBox="1"/>
          <p:nvPr/>
        </p:nvSpPr>
        <p:spPr>
          <a:xfrm>
            <a:off x="581488" y="1424883"/>
            <a:ext cx="874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pt-BR" dirty="0">
              <a:solidFill>
                <a:srgbClr val="FF0000"/>
              </a:solidFill>
            </a:endParaRP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5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EC57-CBA1-237B-7759-6C67FE8A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407A41-8814-7A35-3213-361FC407F3AC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RESULTADOS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6799E6-4CF4-EE52-FF78-B50C9903705E}"/>
              </a:ext>
            </a:extLst>
          </p:cNvPr>
          <p:cNvSpPr txBox="1"/>
          <p:nvPr/>
        </p:nvSpPr>
        <p:spPr>
          <a:xfrm>
            <a:off x="581488" y="1424883"/>
            <a:ext cx="874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pt-BR" dirty="0">
              <a:solidFill>
                <a:srgbClr val="FF0000"/>
              </a:solidFill>
            </a:endParaRP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3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A2666-F4B2-751C-3CB6-EEE320DBE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EC13BF-D2F6-B9F5-C685-F3969E5AD9D6}"/>
              </a:ext>
            </a:extLst>
          </p:cNvPr>
          <p:cNvSpPr txBox="1">
            <a:spLocks/>
          </p:cNvSpPr>
          <p:nvPr/>
        </p:nvSpPr>
        <p:spPr>
          <a:xfrm>
            <a:off x="581488" y="2818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ESCRITA DO ARTIGO DE VALIDAÇÃO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C02B94-BD31-D0E3-F55C-3ADC921D7BE1}"/>
              </a:ext>
            </a:extLst>
          </p:cNvPr>
          <p:cNvSpPr txBox="1"/>
          <p:nvPr/>
        </p:nvSpPr>
        <p:spPr>
          <a:xfrm>
            <a:off x="441434" y="1056290"/>
            <a:ext cx="83696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Revista Proposta:</a:t>
            </a:r>
          </a:p>
          <a:p>
            <a:pPr lvl="1"/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Qualis 2021-2024 (Plataforma Sucupira): 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2BE083-BF3D-2BAF-D0A8-F0336355B7D9}"/>
              </a:ext>
            </a:extLst>
          </p:cNvPr>
          <p:cNvSpPr txBox="1"/>
          <p:nvPr/>
        </p:nvSpPr>
        <p:spPr>
          <a:xfrm>
            <a:off x="1554480" y="3487725"/>
            <a:ext cx="657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https://sucupira-</a:t>
            </a:r>
            <a:r>
              <a:rPr lang="en-US" dirty="0" err="1">
                <a:solidFill>
                  <a:srgbClr val="FF0000"/>
                </a:solidFill>
              </a:rPr>
              <a:t>legado.capes.gov.br</a:t>
            </a:r>
            <a:r>
              <a:rPr lang="en-US" dirty="0">
                <a:solidFill>
                  <a:srgbClr val="FF0000"/>
                </a:solidFill>
              </a:rPr>
              <a:t>/sucupira/public/</a:t>
            </a:r>
            <a:r>
              <a:rPr lang="en-US" dirty="0" err="1">
                <a:solidFill>
                  <a:srgbClr val="FF0000"/>
                </a:solidFill>
              </a:rPr>
              <a:t>consultas</a:t>
            </a:r>
            <a:r>
              <a:rPr lang="en-US" dirty="0">
                <a:solidFill>
                  <a:srgbClr val="FF0000"/>
                </a:solidFill>
              </a:rPr>
              <a:t>/coleta/</a:t>
            </a:r>
            <a:r>
              <a:rPr lang="en-US" dirty="0" err="1">
                <a:solidFill>
                  <a:srgbClr val="FF0000"/>
                </a:solidFill>
              </a:rPr>
              <a:t>veiculoPublicacaoQualis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listaConsultaGeralPeriodicos.jsf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4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AA54-173C-605C-F1B6-F1C986B4A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BF335C7-32D0-BAED-EC34-16A9CB05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SITUAÇÃO ATUAL</a:t>
            </a:r>
            <a:endParaRPr lang="pt-BR" b="1" noProof="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2F320A-8BF0-BD19-80DD-0B31E87E98E1}"/>
              </a:ext>
            </a:extLst>
          </p:cNvPr>
          <p:cNvSpPr txBox="1"/>
          <p:nvPr/>
        </p:nvSpPr>
        <p:spPr>
          <a:xfrm>
            <a:off x="457200" y="1275231"/>
            <a:ext cx="8369654" cy="496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...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ATIVIDADES/ETAPAS REALIZADAS DOS PRODUTOS DA PESQUISA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1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9CA7F-F270-2136-5CB6-21A4864C0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BD1B6B4F-8C98-32C2-BFE8-CACFE3AE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SITUAÇÃO ATUAL</a:t>
            </a:r>
            <a:endParaRPr lang="pt-BR" b="1" noProof="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28FE0E-8689-2A5D-D4B4-2942BC9375C5}"/>
              </a:ext>
            </a:extLst>
          </p:cNvPr>
          <p:cNvSpPr txBox="1"/>
          <p:nvPr/>
        </p:nvSpPr>
        <p:spPr>
          <a:xfrm>
            <a:off x="387173" y="1417638"/>
            <a:ext cx="8369654" cy="302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O que falta produzir/ realizar: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</a:rPr>
              <a:t>     </a:t>
            </a: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64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7688-1D67-20CE-BD3A-5F08A63A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F4F99-B336-2885-ADA4-B7DBC6E8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CAPTAÇÃO DE RECURSOS</a:t>
            </a:r>
          </a:p>
        </p:txBody>
      </p:sp>
    </p:spTree>
    <p:extLst>
      <p:ext uri="{BB962C8B-B14F-4D97-AF65-F5344CB8AC3E}">
        <p14:creationId xmlns:p14="http://schemas.microsoft.com/office/powerpoint/2010/main" val="157802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2C53A-7CD5-14A7-03BA-A0FDA82F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7146B-B06B-216E-BAF2-9C6C8127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noProof="0" dirty="0"/>
              <a:t>PARCERIAS INSTITUCIONAIS </a:t>
            </a:r>
          </a:p>
        </p:txBody>
      </p:sp>
      <p:sp>
        <p:nvSpPr>
          <p:cNvPr id="3" name="Retângulo com Único Canto Aparado 2">
            <a:extLst>
              <a:ext uri="{FF2B5EF4-FFF2-40B4-BE49-F238E27FC236}">
                <a16:creationId xmlns:a16="http://schemas.microsoft.com/office/drawing/2014/main" id="{E01D3B0C-327F-54EF-12E9-C019EBF76E2E}"/>
              </a:ext>
            </a:extLst>
          </p:cNvPr>
          <p:cNvSpPr/>
          <p:nvPr/>
        </p:nvSpPr>
        <p:spPr>
          <a:xfrm>
            <a:off x="2288078" y="4770327"/>
            <a:ext cx="5019047" cy="1813035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BD2D5-1C3F-B4BE-CF8B-064755A9A6D7}"/>
              </a:ext>
            </a:extLst>
          </p:cNvPr>
          <p:cNvSpPr txBox="1">
            <a:spLocks/>
          </p:cNvSpPr>
          <p:nvPr/>
        </p:nvSpPr>
        <p:spPr>
          <a:xfrm>
            <a:off x="2288078" y="4770327"/>
            <a:ext cx="3380904" cy="1813035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1600" noProof="0" dirty="0">
                <a:solidFill>
                  <a:srgbClr val="FF0000"/>
                </a:solidFill>
              </a:rPr>
              <a:t> RETIRAR NA APRESENTAÇÃO</a:t>
            </a:r>
            <a:endParaRPr lang="pt-BR" sz="1600" noProof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1600" noProof="0" dirty="0">
                <a:solidFill>
                  <a:schemeClr val="tx1"/>
                </a:solidFill>
              </a:rPr>
              <a:t>Caso desenvolva</a:t>
            </a:r>
            <a:r>
              <a:rPr lang="pt-BR" sz="1600" dirty="0">
                <a:solidFill>
                  <a:schemeClr val="tx1"/>
                </a:solidFill>
              </a:rPr>
              <a:t> em algum laboratório, incluir a logo (como do LCE).</a:t>
            </a:r>
            <a:endParaRPr lang="pt-BR" sz="1600" noProof="0" dirty="0"/>
          </a:p>
        </p:txBody>
      </p:sp>
      <p:pic>
        <p:nvPicPr>
          <p:cNvPr id="5" name="Picture 5" descr="lce.jpg">
            <a:extLst>
              <a:ext uri="{FF2B5EF4-FFF2-40B4-BE49-F238E27FC236}">
                <a16:creationId xmlns:a16="http://schemas.microsoft.com/office/drawing/2014/main" id="{20F4278F-37DA-38AB-9300-585192CE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81" y="4998923"/>
            <a:ext cx="1346079" cy="1101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D5C03D0-5451-61FB-8479-5E384D524D1E}"/>
              </a:ext>
            </a:extLst>
          </p:cNvPr>
          <p:cNvSpPr txBox="1"/>
          <p:nvPr/>
        </p:nvSpPr>
        <p:spPr>
          <a:xfrm>
            <a:off x="441434" y="1056290"/>
            <a:ext cx="83696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Laboratórios / Instituições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Empresas </a:t>
            </a:r>
          </a:p>
          <a:p>
            <a:pPr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 Sem  parcerias. </a:t>
            </a:r>
            <a:endParaRPr lang="pt-BR" sz="2400" dirty="0">
              <a:solidFill>
                <a:schemeClr val="bg1"/>
              </a:solidFill>
            </a:endParaRPr>
          </a:p>
          <a:p>
            <a:pPr lvl="1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4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EDD60-B0E4-9B31-0E3F-6F70503AA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B39471-02BF-BB36-D669-E099E181438D}"/>
              </a:ext>
            </a:extLst>
          </p:cNvPr>
          <p:cNvSpPr txBox="1"/>
          <p:nvPr/>
        </p:nvSpPr>
        <p:spPr>
          <a:xfrm>
            <a:off x="387173" y="1417638"/>
            <a:ext cx="8369654" cy="718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SOCIALIZAÇÃO: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DEFESA PRÉVIA: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</a:rPr>
              <a:t> DEFESA FINAL: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pt-BR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250000"/>
              </a:lnSpc>
              <a:spcBef>
                <a:spcPct val="0"/>
              </a:spcBef>
            </a:pP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78A14BC-3609-475D-1E17-06F5537F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DATAS PROVÁVEIS</a:t>
            </a:r>
            <a:endParaRPr lang="pt-BR" b="1" noProof="0" dirty="0"/>
          </a:p>
        </p:txBody>
      </p:sp>
    </p:spTree>
    <p:extLst>
      <p:ext uri="{BB962C8B-B14F-4D97-AF65-F5344CB8AC3E}">
        <p14:creationId xmlns:p14="http://schemas.microsoft.com/office/powerpoint/2010/main" val="1168724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E7F9C-4EF8-D182-435D-7E07AA60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6B-C620-640A-C37B-2663AC7AC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noProof="0" dirty="0"/>
              <a:t>MATURIDADE TECNOLÓGICA</a:t>
            </a:r>
            <a:br>
              <a:rPr lang="pt-BR" b="1" noProof="0" dirty="0"/>
            </a:br>
            <a:r>
              <a:rPr lang="pt-BR" b="1" noProof="0" dirty="0"/>
              <a:t> </a:t>
            </a:r>
            <a:r>
              <a:rPr lang="pt-BR" sz="3100" b="1" noProof="0" dirty="0"/>
              <a:t>Escala TRL (</a:t>
            </a:r>
            <a:r>
              <a:rPr lang="pt-BR" sz="3100" b="1" i="1" noProof="0" dirty="0"/>
              <a:t>Technology </a:t>
            </a:r>
            <a:r>
              <a:rPr lang="pt-BR" sz="3100" b="1" i="1" noProof="0" dirty="0" err="1"/>
              <a:t>Readiness</a:t>
            </a:r>
            <a:r>
              <a:rPr lang="pt-BR" sz="3100" b="1" i="1" noProof="0" dirty="0"/>
              <a:t> </a:t>
            </a:r>
            <a:r>
              <a:rPr lang="pt-BR" sz="3100" b="1" i="1" noProof="0" dirty="0" err="1"/>
              <a:t>Levels</a:t>
            </a:r>
            <a:r>
              <a:rPr lang="pt-BR" sz="3100" b="1" i="1" noProof="0" dirty="0"/>
              <a:t>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590A9A-6037-CBA3-2768-FEE25E03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14"/>
            <a:ext cx="9144800" cy="51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766896" y="366060"/>
            <a:ext cx="7858180" cy="1670990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ETAPAS DA APRESENTAÇÃO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9A5AA55-3E1E-475A-7645-3DDE990413CF}"/>
              </a:ext>
            </a:extLst>
          </p:cNvPr>
          <p:cNvSpPr txBox="1">
            <a:spLocks/>
          </p:cNvSpPr>
          <p:nvPr/>
        </p:nvSpPr>
        <p:spPr>
          <a:xfrm>
            <a:off x="581186" y="2428903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MEMORIAL NO PROGRAMA</a:t>
            </a:r>
            <a:endParaRPr lang="pt-BR" sz="3100" b="1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177FC47-B9CC-CA37-C6D6-AE6554AFE3CF}"/>
              </a:ext>
            </a:extLst>
          </p:cNvPr>
          <p:cNvSpPr txBox="1">
            <a:spLocks/>
          </p:cNvSpPr>
          <p:nvPr/>
        </p:nvSpPr>
        <p:spPr>
          <a:xfrm>
            <a:off x="581186" y="3857831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/>
              <a:t>PRODUTOS DA TESE</a:t>
            </a:r>
            <a:endParaRPr lang="pt-BR" sz="3100" b="1" dirty="0"/>
          </a:p>
        </p:txBody>
      </p:sp>
    </p:spTree>
    <p:extLst>
      <p:ext uri="{BB962C8B-B14F-4D97-AF65-F5344CB8AC3E}">
        <p14:creationId xmlns:p14="http://schemas.microsoft.com/office/powerpoint/2010/main" val="2864683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728" y="228143"/>
            <a:ext cx="8756543" cy="1143000"/>
          </a:xfrm>
        </p:spPr>
        <p:txBody>
          <a:bodyPr>
            <a:normAutofit fontScale="90000"/>
          </a:bodyPr>
          <a:lstStyle/>
          <a:p>
            <a:r>
              <a:rPr lang="pt-BR" b="1" noProof="0" dirty="0"/>
              <a:t>APLICABILIDADE IMEDIATA PRETENDIDA</a:t>
            </a:r>
          </a:p>
        </p:txBody>
      </p:sp>
    </p:spTree>
    <p:extLst>
      <p:ext uri="{BB962C8B-B14F-4D97-AF65-F5344CB8AC3E}">
        <p14:creationId xmlns:p14="http://schemas.microsoft.com/office/powerpoint/2010/main" val="2946606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noProof="0" dirty="0"/>
              <a:t>INSERÇÃO SOCIAL PREVISTA</a:t>
            </a:r>
          </a:p>
        </p:txBody>
      </p:sp>
    </p:spTree>
    <p:extLst>
      <p:ext uri="{BB962C8B-B14F-4D97-AF65-F5344CB8AC3E}">
        <p14:creationId xmlns:p14="http://schemas.microsoft.com/office/powerpoint/2010/main" val="4071168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45BC-DF38-D9B7-CD2F-08A47F98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A24C33E-A1A9-E2AB-C22C-B0AF3A0C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113" y="2387842"/>
            <a:ext cx="2147479" cy="181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92E327B-8035-79EF-3B31-4B482F73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7" y="2387843"/>
            <a:ext cx="1845584" cy="191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m 11" descr="Logotipo&#10;&#10;O conteúdo gerado por IA pode estar incorreto.">
            <a:extLst>
              <a:ext uri="{FF2B5EF4-FFF2-40B4-BE49-F238E27FC236}">
                <a16:creationId xmlns:a16="http://schemas.microsoft.com/office/drawing/2014/main" id="{02BDDBEB-4A1C-BAB2-7921-799F0D121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89905" l="8468" r="89919">
                        <a14:foregroundMark x1="32258" y1="16381" x2="33266" y2="29905"/>
                        <a14:foregroundMark x1="52419" y1="9333" x2="47984" y2="27619"/>
                        <a14:foregroundMark x1="66734" y1="14476" x2="61895" y2="33524"/>
                        <a14:foregroundMark x1="61895" y1="33524" x2="62298" y2="37333"/>
                        <a14:foregroundMark x1="8669" y1="78286" x2="8669" y2="78286"/>
                        <a14:foregroundMark x1="47984" y1="82476" x2="49597" y2="88571"/>
                        <a14:foregroundMark x1="89919" y1="78667" x2="89919" y2="78667"/>
                        <a14:foregroundMark x1="89919" y1="83810" x2="89919" y2="83810"/>
                      </a14:backgroundRemoval>
                    </a14:imgEffect>
                  </a14:imgLayer>
                </a14:imgProps>
              </a:ext>
            </a:extLst>
          </a:blip>
          <a:srcRect l="4237" t="1908" r="3253" b="5868"/>
          <a:stretch>
            <a:fillRect/>
          </a:stretch>
        </p:blipFill>
        <p:spPr>
          <a:xfrm>
            <a:off x="3805220" y="2362900"/>
            <a:ext cx="1845583" cy="1943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623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86082-3324-8331-5217-DDDE8088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10">
            <a:extLst>
              <a:ext uri="{FF2B5EF4-FFF2-40B4-BE49-F238E27FC236}">
                <a16:creationId xmlns:a16="http://schemas.microsoft.com/office/drawing/2014/main" id="{56831A41-9B26-6FB6-B7CA-AB710C949050}"/>
              </a:ext>
            </a:extLst>
          </p:cNvPr>
          <p:cNvCxnSpPr>
            <a:cxnSpLocks/>
          </p:cNvCxnSpPr>
          <p:nvPr/>
        </p:nvCxnSpPr>
        <p:spPr>
          <a:xfrm>
            <a:off x="325881" y="3085579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hape 184">
            <a:extLst>
              <a:ext uri="{FF2B5EF4-FFF2-40B4-BE49-F238E27FC236}">
                <a16:creationId xmlns:a16="http://schemas.microsoft.com/office/drawing/2014/main" id="{E35BD113-4687-6464-CD6A-A700C94BD300}"/>
              </a:ext>
            </a:extLst>
          </p:cNvPr>
          <p:cNvSpPr txBox="1"/>
          <p:nvPr/>
        </p:nvSpPr>
        <p:spPr>
          <a:xfrm>
            <a:off x="464949" y="216805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Núcleo de Produção Intelectual (NPI) 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PÓS-GRADUANDO</a:t>
            </a:r>
          </a:p>
        </p:txBody>
      </p:sp>
      <p:cxnSp>
        <p:nvCxnSpPr>
          <p:cNvPr id="2" name="Conector reto 21">
            <a:extLst>
              <a:ext uri="{FF2B5EF4-FFF2-40B4-BE49-F238E27FC236}">
                <a16:creationId xmlns:a16="http://schemas.microsoft.com/office/drawing/2014/main" id="{C4AD98E6-DDA2-2F15-6698-FBF33062AF13}"/>
              </a:ext>
            </a:extLst>
          </p:cNvPr>
          <p:cNvCxnSpPr>
            <a:cxnSpLocks/>
          </p:cNvCxnSpPr>
          <p:nvPr/>
        </p:nvCxnSpPr>
        <p:spPr>
          <a:xfrm>
            <a:off x="4620129" y="2404225"/>
            <a:ext cx="0" cy="7372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10">
            <a:extLst>
              <a:ext uri="{FF2B5EF4-FFF2-40B4-BE49-F238E27FC236}">
                <a16:creationId xmlns:a16="http://schemas.microsoft.com/office/drawing/2014/main" id="{4021B86B-30CD-FE0C-7015-91ADEA92DD76}"/>
              </a:ext>
            </a:extLst>
          </p:cNvPr>
          <p:cNvCxnSpPr>
            <a:cxnSpLocks/>
          </p:cNvCxnSpPr>
          <p:nvPr/>
        </p:nvCxnSpPr>
        <p:spPr>
          <a:xfrm>
            <a:off x="1828267" y="1878383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8">
            <a:extLst>
              <a:ext uri="{FF2B5EF4-FFF2-40B4-BE49-F238E27FC236}">
                <a16:creationId xmlns:a16="http://schemas.microsoft.com/office/drawing/2014/main" id="{A984EDBF-2672-3F7E-751F-00320D11A90C}"/>
              </a:ext>
            </a:extLst>
          </p:cNvPr>
          <p:cNvSpPr/>
          <p:nvPr/>
        </p:nvSpPr>
        <p:spPr>
          <a:xfrm>
            <a:off x="562530" y="1181842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8" name="Conector reto 19">
            <a:extLst>
              <a:ext uri="{FF2B5EF4-FFF2-40B4-BE49-F238E27FC236}">
                <a16:creationId xmlns:a16="http://schemas.microsoft.com/office/drawing/2014/main" id="{DFB16D6E-AD2E-5829-D25F-9951DD449126}"/>
              </a:ext>
            </a:extLst>
          </p:cNvPr>
          <p:cNvCxnSpPr>
            <a:cxnSpLocks/>
          </p:cNvCxnSpPr>
          <p:nvPr/>
        </p:nvCxnSpPr>
        <p:spPr>
          <a:xfrm>
            <a:off x="307277" y="3101978"/>
            <a:ext cx="83826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48BFCEF-7E3D-869B-E267-CF9F32B4249F}"/>
              </a:ext>
            </a:extLst>
          </p:cNvPr>
          <p:cNvSpPr txBox="1"/>
          <p:nvPr/>
        </p:nvSpPr>
        <p:spPr>
          <a:xfrm>
            <a:off x="-49638" y="2670081"/>
            <a:ext cx="24629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Orientador: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Prof. Dr.  XXXXX</a:t>
            </a:r>
          </a:p>
        </p:txBody>
      </p:sp>
      <p:sp>
        <p:nvSpPr>
          <p:cNvPr id="12" name="Retângulo de cantos arredondados 46">
            <a:extLst>
              <a:ext uri="{FF2B5EF4-FFF2-40B4-BE49-F238E27FC236}">
                <a16:creationId xmlns:a16="http://schemas.microsoft.com/office/drawing/2014/main" id="{68267AB8-609D-7817-C70E-42084B6A3554}"/>
              </a:ext>
            </a:extLst>
          </p:cNvPr>
          <p:cNvSpPr/>
          <p:nvPr/>
        </p:nvSpPr>
        <p:spPr>
          <a:xfrm>
            <a:off x="106493" y="3292819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222825-560E-3047-D195-8709AA950928}"/>
              </a:ext>
            </a:extLst>
          </p:cNvPr>
          <p:cNvSpPr txBox="1"/>
          <p:nvPr/>
        </p:nvSpPr>
        <p:spPr>
          <a:xfrm>
            <a:off x="24099" y="4915980"/>
            <a:ext cx="1074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Prof. Dr. Anderson Bentes de Lima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3001B9-16FA-5859-F47F-0AF4C41FB7D2}"/>
              </a:ext>
            </a:extLst>
          </p:cNvPr>
          <p:cNvSpPr txBox="1"/>
          <p:nvPr/>
        </p:nvSpPr>
        <p:spPr>
          <a:xfrm>
            <a:off x="7056180" y="2653824"/>
            <a:ext cx="22512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FF00"/>
                </a:solidFill>
              </a:rPr>
              <a:t>Coorientadora:</a:t>
            </a:r>
          </a:p>
          <a:p>
            <a:pPr algn="ctr"/>
            <a:r>
              <a:rPr lang="pt-BR" sz="1050" b="1" dirty="0">
                <a:solidFill>
                  <a:srgbClr val="FFFF00"/>
                </a:solidFill>
              </a:rPr>
              <a:t>Profa. Dra. XXXXX</a:t>
            </a:r>
          </a:p>
          <a:p>
            <a:pPr algn="ctr"/>
            <a:endParaRPr lang="pt-BR" sz="1050" b="1" dirty="0">
              <a:solidFill>
                <a:srgbClr val="FFFF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A747E98-716E-7B91-DD25-D619D56D0035}"/>
              </a:ext>
            </a:extLst>
          </p:cNvPr>
          <p:cNvSpPr txBox="1"/>
          <p:nvPr/>
        </p:nvSpPr>
        <p:spPr>
          <a:xfrm>
            <a:off x="2229628" y="4905699"/>
            <a:ext cx="955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Ma. </a:t>
            </a:r>
            <a:r>
              <a:rPr lang="pt-BR" sz="800" b="1" dirty="0" err="1">
                <a:solidFill>
                  <a:srgbClr val="FFFF00"/>
                </a:solidFill>
              </a:rPr>
              <a:t>Marireth</a:t>
            </a:r>
            <a:r>
              <a:rPr lang="pt-BR" sz="800" b="1" dirty="0">
                <a:solidFill>
                  <a:srgbClr val="FFFF00"/>
                </a:solidFill>
              </a:rPr>
              <a:t> Carvalho de Andrade</a:t>
            </a:r>
          </a:p>
        </p:txBody>
      </p:sp>
      <p:sp>
        <p:nvSpPr>
          <p:cNvPr id="27" name="Retângulo de cantos arredondados 6">
            <a:extLst>
              <a:ext uri="{FF2B5EF4-FFF2-40B4-BE49-F238E27FC236}">
                <a16:creationId xmlns:a16="http://schemas.microsoft.com/office/drawing/2014/main" id="{B372E19E-471C-CCA8-2759-30D109F2A7D6}"/>
              </a:ext>
            </a:extLst>
          </p:cNvPr>
          <p:cNvSpPr/>
          <p:nvPr/>
        </p:nvSpPr>
        <p:spPr>
          <a:xfrm>
            <a:off x="4007291" y="1163435"/>
            <a:ext cx="1237905" cy="1642707"/>
          </a:xfrm>
          <a:prstGeom prst="roundRect">
            <a:avLst/>
          </a:prstGeom>
          <a:gradFill flip="none" rotWithShape="1">
            <a:gsLst>
              <a:gs pos="64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9" name="Retângulo de cantos arredondados 8">
            <a:extLst>
              <a:ext uri="{FF2B5EF4-FFF2-40B4-BE49-F238E27FC236}">
                <a16:creationId xmlns:a16="http://schemas.microsoft.com/office/drawing/2014/main" id="{013B9D1E-CAC8-02A1-CB3E-607A730A6737}"/>
              </a:ext>
            </a:extLst>
          </p:cNvPr>
          <p:cNvSpPr/>
          <p:nvPr/>
        </p:nvSpPr>
        <p:spPr>
          <a:xfrm>
            <a:off x="7452053" y="1163435"/>
            <a:ext cx="1237904" cy="1496676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0" name="Conector reto 10">
            <a:extLst>
              <a:ext uri="{FF2B5EF4-FFF2-40B4-BE49-F238E27FC236}">
                <a16:creationId xmlns:a16="http://schemas.microsoft.com/office/drawing/2014/main" id="{279DCC98-D0D6-FFD7-E748-432FA5BAFA72}"/>
              </a:ext>
            </a:extLst>
          </p:cNvPr>
          <p:cNvCxnSpPr>
            <a:cxnSpLocks/>
          </p:cNvCxnSpPr>
          <p:nvPr/>
        </p:nvCxnSpPr>
        <p:spPr>
          <a:xfrm>
            <a:off x="5287435" y="1887570"/>
            <a:ext cx="2151190" cy="37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10">
            <a:extLst>
              <a:ext uri="{FF2B5EF4-FFF2-40B4-BE49-F238E27FC236}">
                <a16:creationId xmlns:a16="http://schemas.microsoft.com/office/drawing/2014/main" id="{AFF29CDE-7B42-411E-FA0C-85C72355C056}"/>
              </a:ext>
            </a:extLst>
          </p:cNvPr>
          <p:cNvCxnSpPr>
            <a:cxnSpLocks/>
          </p:cNvCxnSpPr>
          <p:nvPr/>
        </p:nvCxnSpPr>
        <p:spPr>
          <a:xfrm>
            <a:off x="3223854" y="309691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10">
            <a:extLst>
              <a:ext uri="{FF2B5EF4-FFF2-40B4-BE49-F238E27FC236}">
                <a16:creationId xmlns:a16="http://schemas.microsoft.com/office/drawing/2014/main" id="{6F2C74A3-BC8B-182B-9A70-1EA9C600DCCF}"/>
              </a:ext>
            </a:extLst>
          </p:cNvPr>
          <p:cNvCxnSpPr>
            <a:cxnSpLocks/>
          </p:cNvCxnSpPr>
          <p:nvPr/>
        </p:nvCxnSpPr>
        <p:spPr>
          <a:xfrm>
            <a:off x="6272797" y="3085577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10">
            <a:extLst>
              <a:ext uri="{FF2B5EF4-FFF2-40B4-BE49-F238E27FC236}">
                <a16:creationId xmlns:a16="http://schemas.microsoft.com/office/drawing/2014/main" id="{5E2549ED-EB2A-D9B6-6F9E-37C83417323F}"/>
              </a:ext>
            </a:extLst>
          </p:cNvPr>
          <p:cNvCxnSpPr>
            <a:cxnSpLocks/>
          </p:cNvCxnSpPr>
          <p:nvPr/>
        </p:nvCxnSpPr>
        <p:spPr>
          <a:xfrm>
            <a:off x="8689957" y="3085576"/>
            <a:ext cx="0" cy="592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14">
            <a:extLst>
              <a:ext uri="{FF2B5EF4-FFF2-40B4-BE49-F238E27FC236}">
                <a16:creationId xmlns:a16="http://schemas.microsoft.com/office/drawing/2014/main" id="{BF6D7FEF-4D79-0241-F8B7-984B1D9DD3DA}"/>
              </a:ext>
            </a:extLst>
          </p:cNvPr>
          <p:cNvSpPr/>
          <p:nvPr/>
        </p:nvSpPr>
        <p:spPr>
          <a:xfrm>
            <a:off x="2574845" y="3307337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Egressos</a:t>
            </a:r>
          </a:p>
        </p:txBody>
      </p:sp>
      <p:sp>
        <p:nvSpPr>
          <p:cNvPr id="41" name="Retângulo de cantos arredondados 14">
            <a:extLst>
              <a:ext uri="{FF2B5EF4-FFF2-40B4-BE49-F238E27FC236}">
                <a16:creationId xmlns:a16="http://schemas.microsoft.com/office/drawing/2014/main" id="{92D44BF3-F1D0-E8E1-D564-B2E30FCB9D4D}"/>
              </a:ext>
            </a:extLst>
          </p:cNvPr>
          <p:cNvSpPr/>
          <p:nvPr/>
        </p:nvSpPr>
        <p:spPr>
          <a:xfrm>
            <a:off x="5503021" y="3319355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Pós-Graduandos</a:t>
            </a:r>
          </a:p>
        </p:txBody>
      </p:sp>
      <p:sp>
        <p:nvSpPr>
          <p:cNvPr id="42" name="Retângulo de cantos arredondados 14">
            <a:extLst>
              <a:ext uri="{FF2B5EF4-FFF2-40B4-BE49-F238E27FC236}">
                <a16:creationId xmlns:a16="http://schemas.microsoft.com/office/drawing/2014/main" id="{454DCB78-BD77-E577-68C3-A62688126F84}"/>
              </a:ext>
            </a:extLst>
          </p:cNvPr>
          <p:cNvSpPr/>
          <p:nvPr/>
        </p:nvSpPr>
        <p:spPr>
          <a:xfrm>
            <a:off x="7597347" y="3300863"/>
            <a:ext cx="1440160" cy="3971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Graduandos</a:t>
            </a:r>
          </a:p>
        </p:txBody>
      </p:sp>
      <p:sp>
        <p:nvSpPr>
          <p:cNvPr id="43" name="Retângulo de cantos arredondados 46">
            <a:extLst>
              <a:ext uri="{FF2B5EF4-FFF2-40B4-BE49-F238E27FC236}">
                <a16:creationId xmlns:a16="http://schemas.microsoft.com/office/drawing/2014/main" id="{599667F9-5EE0-C874-6457-9CF49BEA1308}"/>
              </a:ext>
            </a:extLst>
          </p:cNvPr>
          <p:cNvSpPr/>
          <p:nvPr/>
        </p:nvSpPr>
        <p:spPr>
          <a:xfrm>
            <a:off x="83219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de cantos arredondados 46">
            <a:extLst>
              <a:ext uri="{FF2B5EF4-FFF2-40B4-BE49-F238E27FC236}">
                <a16:creationId xmlns:a16="http://schemas.microsoft.com/office/drawing/2014/main" id="{772946DB-48ED-FA4D-5AD4-A9143FDC86FD}"/>
              </a:ext>
            </a:extLst>
          </p:cNvPr>
          <p:cNvSpPr/>
          <p:nvPr/>
        </p:nvSpPr>
        <p:spPr>
          <a:xfrm>
            <a:off x="1162121" y="3851064"/>
            <a:ext cx="955872" cy="104705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92D050"/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de cantos arredondados 14">
            <a:extLst>
              <a:ext uri="{FF2B5EF4-FFF2-40B4-BE49-F238E27FC236}">
                <a16:creationId xmlns:a16="http://schemas.microsoft.com/office/drawing/2014/main" id="{BF5A4D00-D09C-47E5-2079-504394CAE9D6}"/>
              </a:ext>
            </a:extLst>
          </p:cNvPr>
          <p:cNvSpPr/>
          <p:nvPr/>
        </p:nvSpPr>
        <p:spPr>
          <a:xfrm>
            <a:off x="2241023" y="3877004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de cantos arredondados 14">
            <a:extLst>
              <a:ext uri="{FF2B5EF4-FFF2-40B4-BE49-F238E27FC236}">
                <a16:creationId xmlns:a16="http://schemas.microsoft.com/office/drawing/2014/main" id="{7354F096-7E5F-3B20-674F-0FB1234EFF84}"/>
              </a:ext>
            </a:extLst>
          </p:cNvPr>
          <p:cNvSpPr/>
          <p:nvPr/>
        </p:nvSpPr>
        <p:spPr>
          <a:xfrm>
            <a:off x="3267281" y="3864035"/>
            <a:ext cx="936511" cy="102111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de cantos arredondados 14">
            <a:extLst>
              <a:ext uri="{FF2B5EF4-FFF2-40B4-BE49-F238E27FC236}">
                <a16:creationId xmlns:a16="http://schemas.microsoft.com/office/drawing/2014/main" id="{1BD87D2B-E99E-D6B0-892D-E9B36063FEF9}"/>
              </a:ext>
            </a:extLst>
          </p:cNvPr>
          <p:cNvSpPr/>
          <p:nvPr/>
        </p:nvSpPr>
        <p:spPr>
          <a:xfrm>
            <a:off x="5025085" y="387700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tângulo de cantos arredondados 14">
            <a:extLst>
              <a:ext uri="{FF2B5EF4-FFF2-40B4-BE49-F238E27FC236}">
                <a16:creationId xmlns:a16="http://schemas.microsoft.com/office/drawing/2014/main" id="{C3C5851F-00B4-114D-E325-CFD5F8B3933C}"/>
              </a:ext>
            </a:extLst>
          </p:cNvPr>
          <p:cNvSpPr/>
          <p:nvPr/>
        </p:nvSpPr>
        <p:spPr>
          <a:xfrm>
            <a:off x="7130196" y="3848645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ângulo de cantos arredondados 14">
            <a:extLst>
              <a:ext uri="{FF2B5EF4-FFF2-40B4-BE49-F238E27FC236}">
                <a16:creationId xmlns:a16="http://schemas.microsoft.com/office/drawing/2014/main" id="{7B8F72D4-C210-11D6-6B51-1C75AF9A75BD}"/>
              </a:ext>
            </a:extLst>
          </p:cNvPr>
          <p:cNvSpPr/>
          <p:nvPr/>
        </p:nvSpPr>
        <p:spPr>
          <a:xfrm>
            <a:off x="8123172" y="3840269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6916A50-6DE3-635D-C581-4EAFFDEB0B6C}"/>
              </a:ext>
            </a:extLst>
          </p:cNvPr>
          <p:cNvSpPr txBox="1"/>
          <p:nvPr/>
        </p:nvSpPr>
        <p:spPr>
          <a:xfrm>
            <a:off x="5010596" y="486981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3" name="Retângulo de cantos arredondados 14">
            <a:extLst>
              <a:ext uri="{FF2B5EF4-FFF2-40B4-BE49-F238E27FC236}">
                <a16:creationId xmlns:a16="http://schemas.microsoft.com/office/drawing/2014/main" id="{5DE78049-28B7-EE91-0378-F74E372276DB}"/>
              </a:ext>
            </a:extLst>
          </p:cNvPr>
          <p:cNvSpPr/>
          <p:nvPr/>
        </p:nvSpPr>
        <p:spPr>
          <a:xfrm>
            <a:off x="5059339" y="5085257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7BE41F2A-81F4-F7B5-0022-D2EE853C0122}"/>
              </a:ext>
            </a:extLst>
          </p:cNvPr>
          <p:cNvSpPr txBox="1"/>
          <p:nvPr/>
        </p:nvSpPr>
        <p:spPr>
          <a:xfrm>
            <a:off x="4996107" y="609638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3833875-434B-7888-2CA0-86DC4C744C7C}"/>
              </a:ext>
            </a:extLst>
          </p:cNvPr>
          <p:cNvSpPr txBox="1"/>
          <p:nvPr/>
        </p:nvSpPr>
        <p:spPr>
          <a:xfrm>
            <a:off x="1141710" y="492108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9ECFD8-E760-DC42-759B-D6129A5CA1ED}"/>
              </a:ext>
            </a:extLst>
          </p:cNvPr>
          <p:cNvSpPr txBox="1"/>
          <p:nvPr/>
        </p:nvSpPr>
        <p:spPr>
          <a:xfrm>
            <a:off x="3267281" y="4914011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7" name="Retângulo de cantos arredondados 14">
            <a:extLst>
              <a:ext uri="{FF2B5EF4-FFF2-40B4-BE49-F238E27FC236}">
                <a16:creationId xmlns:a16="http://schemas.microsoft.com/office/drawing/2014/main" id="{9036433B-4246-92CD-0DF3-FF384DE5F2C9}"/>
              </a:ext>
            </a:extLst>
          </p:cNvPr>
          <p:cNvSpPr/>
          <p:nvPr/>
        </p:nvSpPr>
        <p:spPr>
          <a:xfrm>
            <a:off x="6100308" y="5077984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FE58AB0-E696-8C6C-9FD8-F63D904EF9C1}"/>
              </a:ext>
            </a:extLst>
          </p:cNvPr>
          <p:cNvSpPr txBox="1"/>
          <p:nvPr/>
        </p:nvSpPr>
        <p:spPr>
          <a:xfrm>
            <a:off x="6085819" y="6070793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59" name="Retângulo de cantos arredondados 14">
            <a:extLst>
              <a:ext uri="{FF2B5EF4-FFF2-40B4-BE49-F238E27FC236}">
                <a16:creationId xmlns:a16="http://schemas.microsoft.com/office/drawing/2014/main" id="{BF87E855-C8B4-3934-EDE0-D244C3759A15}"/>
              </a:ext>
            </a:extLst>
          </p:cNvPr>
          <p:cNvSpPr/>
          <p:nvPr/>
        </p:nvSpPr>
        <p:spPr>
          <a:xfrm>
            <a:off x="6088948" y="3859788"/>
            <a:ext cx="955872" cy="1018401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E15FC4AD-22E0-EDEE-646C-A6CDC4B7FACC}"/>
              </a:ext>
            </a:extLst>
          </p:cNvPr>
          <p:cNvSpPr txBox="1"/>
          <p:nvPr/>
        </p:nvSpPr>
        <p:spPr>
          <a:xfrm>
            <a:off x="6114797" y="4872528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07EE9E8-EA34-3022-21D4-B8B6D0FAB347}"/>
              </a:ext>
            </a:extLst>
          </p:cNvPr>
          <p:cNvSpPr txBox="1"/>
          <p:nvPr/>
        </p:nvSpPr>
        <p:spPr>
          <a:xfrm>
            <a:off x="7141277" y="4895405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50536BD5-B4AE-66B6-92D1-AACC2419C321}"/>
              </a:ext>
            </a:extLst>
          </p:cNvPr>
          <p:cNvSpPr txBox="1"/>
          <p:nvPr/>
        </p:nvSpPr>
        <p:spPr>
          <a:xfrm>
            <a:off x="8135594" y="4885146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3" name="Retângulo de cantos arredondados 14">
            <a:extLst>
              <a:ext uri="{FF2B5EF4-FFF2-40B4-BE49-F238E27FC236}">
                <a16:creationId xmlns:a16="http://schemas.microsoft.com/office/drawing/2014/main" id="{8D85ABE2-45C4-9B31-8F96-BDB1AF3177D7}"/>
              </a:ext>
            </a:extLst>
          </p:cNvPr>
          <p:cNvSpPr/>
          <p:nvPr/>
        </p:nvSpPr>
        <p:spPr>
          <a:xfrm>
            <a:off x="7153403" y="5075217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ângulo de cantos arredondados 14">
            <a:extLst>
              <a:ext uri="{FF2B5EF4-FFF2-40B4-BE49-F238E27FC236}">
                <a16:creationId xmlns:a16="http://schemas.microsoft.com/office/drawing/2014/main" id="{D24D6B2A-F939-9544-810D-171E63439032}"/>
              </a:ext>
            </a:extLst>
          </p:cNvPr>
          <p:cNvSpPr/>
          <p:nvPr/>
        </p:nvSpPr>
        <p:spPr>
          <a:xfrm>
            <a:off x="8146379" y="5066841"/>
            <a:ext cx="934302" cy="1029544"/>
          </a:xfrm>
          <a:prstGeom prst="roundRect">
            <a:avLst/>
          </a:prstGeom>
          <a:gradFill flip="none" rotWithShape="1">
            <a:gsLst>
              <a:gs pos="5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664C960-08F4-C854-F8FE-95A1A70C92A0}"/>
              </a:ext>
            </a:extLst>
          </p:cNvPr>
          <p:cNvSpPr txBox="1"/>
          <p:nvPr/>
        </p:nvSpPr>
        <p:spPr>
          <a:xfrm>
            <a:off x="716448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B2C7AFAB-E4C9-48F6-143B-F2B0C0457F8A}"/>
              </a:ext>
            </a:extLst>
          </p:cNvPr>
          <p:cNvSpPr txBox="1"/>
          <p:nvPr/>
        </p:nvSpPr>
        <p:spPr>
          <a:xfrm>
            <a:off x="8190964" y="6121977"/>
            <a:ext cx="955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FFFF00"/>
                </a:solidFill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402271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12E3C-F3FC-2493-F370-2D9EDAEB5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4641E0-5728-38C2-6BB4-DF52DE297CFE}"/>
              </a:ext>
            </a:extLst>
          </p:cNvPr>
          <p:cNvSpPr txBox="1"/>
          <p:nvPr/>
        </p:nvSpPr>
        <p:spPr>
          <a:xfrm>
            <a:off x="3972070" y="3238227"/>
            <a:ext cx="14478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</a:rPr>
              <a:t>PPGCIPE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B5444E8-6358-542B-A831-AD7F635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86" y="2428903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b="1" dirty="0"/>
              <a:t>MEMORIAL NO PROGRAMA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235137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35D59-AFF4-5B57-65DD-DA4612A59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">
            <a:extLst>
              <a:ext uri="{FF2B5EF4-FFF2-40B4-BE49-F238E27FC236}">
                <a16:creationId xmlns:a16="http://schemas.microsoft.com/office/drawing/2014/main" id="{7EB8CF3D-C9AA-3E98-682B-6F8367EA84C2}"/>
              </a:ext>
            </a:extLst>
          </p:cNvPr>
          <p:cNvSpPr txBox="1"/>
          <p:nvPr/>
        </p:nvSpPr>
        <p:spPr>
          <a:xfrm>
            <a:off x="457200" y="308506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Disciplinas Realizadas</a:t>
            </a:r>
          </a:p>
        </p:txBody>
      </p:sp>
      <p:graphicFrame>
        <p:nvGraphicFramePr>
          <p:cNvPr id="2" name="Shape 211">
            <a:extLst>
              <a:ext uri="{FF2B5EF4-FFF2-40B4-BE49-F238E27FC236}">
                <a16:creationId xmlns:a16="http://schemas.microsoft.com/office/drawing/2014/main" id="{B986E205-D5ED-9760-B1F7-6A6729290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579229"/>
              </p:ext>
            </p:extLst>
          </p:nvPr>
        </p:nvGraphicFramePr>
        <p:xfrm>
          <a:off x="294968" y="1438480"/>
          <a:ext cx="8642556" cy="209308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7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2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523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OBRIGATÓRIAS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Empreendedorismo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Registro de Patentes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 da Pesquisa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Bioestatística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Metodologias Ativas de Ensino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Bioética </a:t>
                      </a: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Shape 211">
            <a:extLst>
              <a:ext uri="{FF2B5EF4-FFF2-40B4-BE49-F238E27FC236}">
                <a16:creationId xmlns:a16="http://schemas.microsoft.com/office/drawing/2014/main" id="{BF9C90B9-1B4D-5C8C-F7D4-01DDE0F21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80558"/>
              </p:ext>
            </p:extLst>
          </p:nvPr>
        </p:nvGraphicFramePr>
        <p:xfrm>
          <a:off x="294968" y="4269657"/>
          <a:ext cx="8642557" cy="208301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7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5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4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50562">
                <a:tc gridSpan="7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TURMA 202</a:t>
                      </a:r>
                      <a:r>
                        <a:rPr lang="pt-BR" sz="20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DISCIPLINAS OPTATIVAS 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2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de serviço para área as saúde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 e manufatura de materiais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Desenvolvimento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Software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Economia</a:t>
                      </a:r>
                      <a:r>
                        <a:rPr lang="pt-BR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em saúde e captação de recursos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Análise e desenvolvimento de produtos e tecnologia</a:t>
                      </a: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 disciplinas creditadas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de crédito</a:t>
                      </a:r>
                      <a:r>
                        <a:rPr lang="pt-BR" sz="1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7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2</a:t>
                      </a:r>
                      <a:r>
                        <a:rPr lang="pt-BR" sz="1400" b="1" u="none" strike="noStrike" cap="none" baseline="0" dirty="0">
                          <a:latin typeface="+mn-lt"/>
                        </a:rPr>
                        <a:t> </a:t>
                      </a:r>
                      <a:r>
                        <a:rPr lang="pt-BR" sz="1400" b="1" u="none" strike="noStrike" cap="none" dirty="0">
                          <a:latin typeface="+mn-lt"/>
                        </a:rPr>
                        <a:t>CR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cap="none" dirty="0">
                          <a:latin typeface="+mn-lt"/>
                        </a:rPr>
                        <a:t> 5</a:t>
                      </a:r>
                      <a:endParaRPr lang="pt-BR"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u="none" strike="noStrike" cap="none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b="1" u="none" strike="noStrike" cap="none" dirty="0"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750" marR="11750" marT="1175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com Único Canto Aparado 5">
            <a:extLst>
              <a:ext uri="{FF2B5EF4-FFF2-40B4-BE49-F238E27FC236}">
                <a16:creationId xmlns:a16="http://schemas.microsoft.com/office/drawing/2014/main" id="{5526FB98-58E3-BA05-2719-F6F6D6E481A7}"/>
              </a:ext>
            </a:extLst>
          </p:cNvPr>
          <p:cNvSpPr/>
          <p:nvPr/>
        </p:nvSpPr>
        <p:spPr>
          <a:xfrm>
            <a:off x="6747641" y="157652"/>
            <a:ext cx="2254470" cy="1657118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297F9D-6C7E-BF2F-6C17-32B7C2DF86D9}"/>
              </a:ext>
            </a:extLst>
          </p:cNvPr>
          <p:cNvSpPr txBox="1">
            <a:spLocks/>
          </p:cNvSpPr>
          <p:nvPr/>
        </p:nvSpPr>
        <p:spPr>
          <a:xfrm>
            <a:off x="6767809" y="258263"/>
            <a:ext cx="2254470" cy="3137338"/>
          </a:xfrm>
          <a:prstGeom prst="rect">
            <a:avLst/>
          </a:prstGeom>
          <a:ln w="3175">
            <a:noFill/>
            <a:bevel/>
          </a:ln>
          <a:effectLst>
            <a:glow rad="241300">
              <a:schemeClr val="tx1"/>
            </a:glow>
            <a:softEdge rad="762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ORIENTAÇÃO </a:t>
            </a:r>
          </a:p>
          <a:p>
            <a:pPr marL="0" indent="0" algn="ctr">
              <a:buNone/>
            </a:pPr>
            <a:r>
              <a:rPr lang="pt-BR" sz="2000" noProof="0" dirty="0">
                <a:solidFill>
                  <a:srgbClr val="FF0000"/>
                </a:solidFill>
              </a:rPr>
              <a:t> RETIRAR NA APRESENTAÇÃO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000" noProof="0" dirty="0">
                <a:solidFill>
                  <a:schemeClr val="tx1"/>
                </a:solidFill>
              </a:rPr>
              <a:t>Ajustar</a:t>
            </a:r>
          </a:p>
          <a:p>
            <a:pPr marL="0" indent="0">
              <a:buFont typeface="Arial"/>
              <a:buNone/>
            </a:pP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418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BCC9-7D59-E087-96C6-F3AFB121B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076B06E6-C429-0749-C4FD-E9D8FEE1538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 requisitos:</a:t>
            </a:r>
          </a:p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Proficiência em Inglês</a:t>
            </a:r>
          </a:p>
        </p:txBody>
      </p:sp>
    </p:spTree>
    <p:extLst>
      <p:ext uri="{BB962C8B-B14F-4D97-AF65-F5344CB8AC3E}">
        <p14:creationId xmlns:p14="http://schemas.microsoft.com/office/powerpoint/2010/main" val="40084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AC3E-626B-BED4-B712-2C7EA3284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AE8BFC60-64DF-0503-04EE-6679FA82C27A}"/>
              </a:ext>
            </a:extLst>
          </p:cNvPr>
          <p:cNvSpPr txBox="1"/>
          <p:nvPr/>
        </p:nvSpPr>
        <p:spPr>
          <a:xfrm>
            <a:off x="410705" y="2592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Científico</a:t>
            </a:r>
          </a:p>
        </p:txBody>
      </p:sp>
    </p:spTree>
    <p:extLst>
      <p:ext uri="{BB962C8B-B14F-4D97-AF65-F5344CB8AC3E}">
        <p14:creationId xmlns:p14="http://schemas.microsoft.com/office/powerpoint/2010/main" val="362300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B40E-3EC7-CF52-B37C-F664D13AA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4">
            <a:extLst>
              <a:ext uri="{FF2B5EF4-FFF2-40B4-BE49-F238E27FC236}">
                <a16:creationId xmlns:a16="http://schemas.microsoft.com/office/drawing/2014/main" id="{73BBBC29-313C-CEEA-93A6-BABDA2727E9A}"/>
              </a:ext>
            </a:extLst>
          </p:cNvPr>
          <p:cNvSpPr txBox="1"/>
          <p:nvPr/>
        </p:nvSpPr>
        <p:spPr>
          <a:xfrm>
            <a:off x="410705" y="487887"/>
            <a:ext cx="8322590" cy="883576"/>
          </a:xfrm>
          <a:prstGeom prst="rect">
            <a:avLst/>
          </a:prstGeom>
          <a:gradFill>
            <a:gsLst>
              <a:gs pos="0">
                <a:srgbClr val="006600"/>
              </a:gs>
              <a:gs pos="31000">
                <a:srgbClr val="006600"/>
              </a:gs>
              <a:gs pos="100000">
                <a:schemeClr val="dk1"/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FFFF00"/>
              </a:buClr>
              <a:buSzPts val="4400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de trabalho em evento</a:t>
            </a:r>
          </a:p>
        </p:txBody>
      </p:sp>
    </p:spTree>
    <p:extLst>
      <p:ext uri="{BB962C8B-B14F-4D97-AF65-F5344CB8AC3E}">
        <p14:creationId xmlns:p14="http://schemas.microsoft.com/office/powerpoint/2010/main" val="385703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620</Words>
  <Application>Microsoft Macintosh PowerPoint</Application>
  <PresentationFormat>Apresentação na tela (4:3)</PresentationFormat>
  <Paragraphs>190</Paragraphs>
  <Slides>32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TÍTULO</vt:lpstr>
      <vt:lpstr>Apresentação do PowerPoint</vt:lpstr>
      <vt:lpstr>Apresentação do PowerPoint</vt:lpstr>
      <vt:lpstr>Apresentação do PowerPoint</vt:lpstr>
      <vt:lpstr>MEMORIAL NO PROGRAMA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PRODUTOS DA TESE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ATUAL</vt:lpstr>
      <vt:lpstr>SITUAÇÃO ATUAL</vt:lpstr>
      <vt:lpstr>CAPTAÇÃO DE RECURSOS</vt:lpstr>
      <vt:lpstr>PARCERIAS INSTITUCIONAIS </vt:lpstr>
      <vt:lpstr>DATAS PROVÁVEIS</vt:lpstr>
      <vt:lpstr>MATURIDADE TECNOLÓGICA  Escala TRL (Technology Readiness Levels)</vt:lpstr>
      <vt:lpstr>APLICABILIDADE IMEDIATA PRETENDIDA</vt:lpstr>
      <vt:lpstr>INSERÇÃO SOCIAL PREVISTA</vt:lpstr>
      <vt:lpstr>Apresentação do PowerPoint</vt:lpstr>
    </vt:vector>
  </TitlesOfParts>
  <Company>MVHB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novas metodologias ativas no ensino da semiotécnica</dc:title>
  <dc:creator>Marcus Brito</dc:creator>
  <cp:lastModifiedBy>Amanda Silveira</cp:lastModifiedBy>
  <cp:revision>94</cp:revision>
  <dcterms:created xsi:type="dcterms:W3CDTF">2014-06-03T12:22:31Z</dcterms:created>
  <dcterms:modified xsi:type="dcterms:W3CDTF">2026-05-11T18:40:15Z</dcterms:modified>
</cp:coreProperties>
</file>