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5"/>
  </p:notesMasterIdLst>
  <p:sldIdLst>
    <p:sldId id="256" r:id="rId2"/>
    <p:sldId id="735" r:id="rId3"/>
    <p:sldId id="708" r:id="rId4"/>
    <p:sldId id="724" r:id="rId5"/>
    <p:sldId id="284" r:id="rId6"/>
    <p:sldId id="716" r:id="rId7"/>
    <p:sldId id="710" r:id="rId8"/>
    <p:sldId id="719" r:id="rId9"/>
    <p:sldId id="717" r:id="rId10"/>
    <p:sldId id="718" r:id="rId11"/>
    <p:sldId id="730" r:id="rId12"/>
    <p:sldId id="285" r:id="rId13"/>
    <p:sldId id="731" r:id="rId14"/>
    <p:sldId id="732" r:id="rId15"/>
    <p:sldId id="734" r:id="rId16"/>
    <p:sldId id="257" r:id="rId17"/>
    <p:sldId id="272" r:id="rId18"/>
    <p:sldId id="261" r:id="rId19"/>
    <p:sldId id="258" r:id="rId20"/>
    <p:sldId id="278" r:id="rId21"/>
    <p:sldId id="714" r:id="rId22"/>
    <p:sldId id="715" r:id="rId23"/>
    <p:sldId id="281" r:id="rId24"/>
    <p:sldId id="721" r:id="rId25"/>
    <p:sldId id="722" r:id="rId26"/>
    <p:sldId id="723" r:id="rId27"/>
    <p:sldId id="725" r:id="rId28"/>
    <p:sldId id="736" r:id="rId29"/>
    <p:sldId id="729" r:id="rId30"/>
    <p:sldId id="737" r:id="rId31"/>
    <p:sldId id="274" r:id="rId32"/>
    <p:sldId id="273" r:id="rId33"/>
    <p:sldId id="738" r:id="rId3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2048" autoAdjust="0"/>
    <p:restoredTop sz="91467"/>
  </p:normalViewPr>
  <p:slideViewPr>
    <p:cSldViewPr snapToGrid="0" snapToObjects="1">
      <p:cViewPr varScale="1">
        <p:scale>
          <a:sx n="33" d="100"/>
          <a:sy n="33" d="100"/>
        </p:scale>
        <p:origin x="208" y="16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5B99C7-25CF-4490-B3D6-B018B5324F31}" type="datetimeFigureOut">
              <a:rPr lang="pt-BR" smtClean="0"/>
              <a:t>11/05/2026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9BA3E6-B426-46C1-8EC9-5FBA8A500E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0767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9BA3E6-B426-46C1-8EC9-5FBA8A500E22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61750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688975" y="4760397"/>
            <a:ext cx="5511800" cy="45098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Shape 180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2475"/>
            <a:ext cx="5010150" cy="37576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739070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9BA3E6-B426-46C1-8EC9-5FBA8A500E22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164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0C580-B4A5-F143-BCC8-DCF9244E815F}" type="datetimeFigureOut">
              <a:rPr lang="en-US" smtClean="0"/>
              <a:t>5/11/26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26C28-A03C-944C-84A0-B5D7B368851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139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0C580-B4A5-F143-BCC8-DCF9244E815F}" type="datetimeFigureOut">
              <a:rPr lang="en-US" smtClean="0"/>
              <a:t>5/11/26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26C28-A03C-944C-84A0-B5D7B368851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036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0C580-B4A5-F143-BCC8-DCF9244E815F}" type="datetimeFigureOut">
              <a:rPr lang="en-US" smtClean="0"/>
              <a:t>5/11/26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26C28-A03C-944C-84A0-B5D7B368851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914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</a:lstStyle>
          <a:p>
            <a:r>
              <a:rPr lang="x-none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0C580-B4A5-F143-BCC8-DCF9244E815F}" type="datetimeFigureOut">
              <a:rPr lang="en-US" smtClean="0"/>
              <a:t>5/11/26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26C28-A03C-944C-84A0-B5D7B368851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599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0C580-B4A5-F143-BCC8-DCF9244E815F}" type="datetimeFigureOut">
              <a:rPr lang="en-US" smtClean="0"/>
              <a:t>5/11/26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26C28-A03C-944C-84A0-B5D7B368851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358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0C580-B4A5-F143-BCC8-DCF9244E815F}" type="datetimeFigureOut">
              <a:rPr lang="en-US" smtClean="0"/>
              <a:t>5/11/26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26C28-A03C-944C-84A0-B5D7B368851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639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0C580-B4A5-F143-BCC8-DCF9244E815F}" type="datetimeFigureOut">
              <a:rPr lang="en-US" smtClean="0"/>
              <a:t>5/11/26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26C28-A03C-944C-84A0-B5D7B368851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147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0C580-B4A5-F143-BCC8-DCF9244E815F}" type="datetimeFigureOut">
              <a:rPr lang="en-US" smtClean="0"/>
              <a:t>5/11/26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26C28-A03C-944C-84A0-B5D7B368851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896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0C580-B4A5-F143-BCC8-DCF9244E815F}" type="datetimeFigureOut">
              <a:rPr lang="en-US" smtClean="0"/>
              <a:t>5/11/26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26C28-A03C-944C-84A0-B5D7B368851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238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0C580-B4A5-F143-BCC8-DCF9244E815F}" type="datetimeFigureOut">
              <a:rPr lang="en-US" smtClean="0"/>
              <a:t>5/11/26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26C28-A03C-944C-84A0-B5D7B368851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931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0C580-B4A5-F143-BCC8-DCF9244E815F}" type="datetimeFigureOut">
              <a:rPr lang="en-US" smtClean="0"/>
              <a:t>5/11/26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26C28-A03C-944C-84A0-B5D7B368851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57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tx1"/>
            </a:gs>
            <a:gs pos="100000">
              <a:schemeClr val="tx1">
                <a:lumMod val="0"/>
              </a:schemeClr>
            </a:gs>
            <a:gs pos="95000">
              <a:srgbClr val="00660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0C580-B4A5-F143-BCC8-DCF9244E815F}" type="datetimeFigureOut">
              <a:rPr lang="en-US" smtClean="0"/>
              <a:t>5/11/26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626C28-A03C-944C-84A0-B5D7B368851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3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FFFF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8791" y="3429565"/>
            <a:ext cx="7414110" cy="834690"/>
          </a:xfrm>
          <a:gradFill flip="none" rotWithShape="1">
            <a:gsLst>
              <a:gs pos="100000">
                <a:schemeClr val="tx1"/>
              </a:gs>
              <a:gs pos="2000">
                <a:schemeClr val="tx1"/>
              </a:gs>
              <a:gs pos="52000">
                <a:srgbClr val="006600"/>
              </a:gs>
            </a:gsLst>
            <a:lin ang="10800000" scaled="0"/>
            <a:tileRect/>
          </a:gradFill>
          <a:ln w="12700">
            <a:solidFill>
              <a:schemeClr val="bg1"/>
            </a:solidFill>
          </a:ln>
        </p:spPr>
        <p:txBody>
          <a:bodyPr>
            <a:noAutofit/>
          </a:bodyPr>
          <a:lstStyle/>
          <a:p>
            <a:r>
              <a:rPr lang="pt-BR" sz="2800" b="1" noProof="0" dirty="0"/>
              <a:t>TÍTULO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1674" y="4592855"/>
            <a:ext cx="4558680" cy="1184469"/>
          </a:xfrm>
        </p:spPr>
        <p:txBody>
          <a:bodyPr>
            <a:noAutofit/>
          </a:bodyPr>
          <a:lstStyle/>
          <a:p>
            <a:pPr algn="l"/>
            <a:r>
              <a:rPr lang="pt-BR" sz="1600" noProof="0" dirty="0">
                <a:solidFill>
                  <a:schemeClr val="bg1"/>
                </a:solidFill>
              </a:rPr>
              <a:t>Mestranda: XXXXX</a:t>
            </a:r>
          </a:p>
          <a:p>
            <a:pPr algn="l"/>
            <a:r>
              <a:rPr lang="pt-BR" sz="1600" noProof="0" dirty="0">
                <a:solidFill>
                  <a:schemeClr val="bg1"/>
                </a:solidFill>
              </a:rPr>
              <a:t>Orientador: Prof. Dr. XXX</a:t>
            </a:r>
          </a:p>
          <a:p>
            <a:pPr algn="l"/>
            <a:r>
              <a:rPr lang="pt-BR" sz="1600" noProof="0" dirty="0">
                <a:solidFill>
                  <a:schemeClr val="bg1"/>
                </a:solidFill>
              </a:rPr>
              <a:t>Coorientadora: Profa. Dra. XXX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639604" y="1080676"/>
            <a:ext cx="805248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noProof="0" dirty="0">
                <a:solidFill>
                  <a:schemeClr val="bg1"/>
                </a:solidFill>
              </a:rPr>
              <a:t>UNIVERSIDADE DO ESTADO DO PARÁ</a:t>
            </a:r>
          </a:p>
          <a:p>
            <a:pPr algn="ctr"/>
            <a:r>
              <a:rPr lang="pt-BR" sz="1200" b="1" noProof="0" dirty="0">
                <a:solidFill>
                  <a:schemeClr val="bg1"/>
                </a:solidFill>
              </a:rPr>
              <a:t>CENTRO DE CIÊNCIAS BIOLÓGICAS E DA SAÚDE</a:t>
            </a:r>
          </a:p>
          <a:p>
            <a:pPr algn="ctr"/>
            <a:endParaRPr lang="pt-BR" sz="1200" b="1" noProof="0" dirty="0">
              <a:solidFill>
                <a:schemeClr val="bg1"/>
              </a:solidFill>
            </a:endParaRPr>
          </a:p>
          <a:p>
            <a:pPr algn="ctr"/>
            <a:r>
              <a:rPr lang="pt-BR" sz="2000" b="1" noProof="0" dirty="0">
                <a:solidFill>
                  <a:srgbClr val="FFFF00"/>
                </a:solidFill>
              </a:rPr>
              <a:t>PROGRAMA DE PÓS-GRADUAÇÃO</a:t>
            </a:r>
          </a:p>
          <a:p>
            <a:pPr algn="ctr"/>
            <a:r>
              <a:rPr lang="pt-BR" sz="2000" b="1" noProof="0" dirty="0">
                <a:solidFill>
                  <a:srgbClr val="FFFF00"/>
                </a:solidFill>
              </a:rPr>
              <a:t>CIRURGIA E PESQUISA EXPERIMENTAL (PPGCIPE) – Mestrado Profissional</a:t>
            </a: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0932" y="443932"/>
            <a:ext cx="878887" cy="7420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bg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7972" y="480216"/>
            <a:ext cx="832788" cy="8225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bg1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4FD97EA5-50E8-F269-6485-89935EBAB87B}"/>
              </a:ext>
            </a:extLst>
          </p:cNvPr>
          <p:cNvSpPr txBox="1">
            <a:spLocks/>
          </p:cNvSpPr>
          <p:nvPr/>
        </p:nvSpPr>
        <p:spPr>
          <a:xfrm>
            <a:off x="557349" y="2464527"/>
            <a:ext cx="8220891" cy="657712"/>
          </a:xfrm>
          <a:prstGeom prst="rect">
            <a:avLst/>
          </a:prstGeom>
          <a:gradFill flip="none" rotWithShape="1">
            <a:gsLst>
              <a:gs pos="100000">
                <a:schemeClr val="tx1"/>
              </a:gs>
              <a:gs pos="2000">
                <a:schemeClr val="tx1"/>
              </a:gs>
              <a:gs pos="52000">
                <a:srgbClr val="006600"/>
              </a:gs>
            </a:gsLst>
            <a:lin ang="10800000" scaled="0"/>
            <a:tileRect/>
          </a:gradFill>
          <a:ln w="12700"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000" b="1" noProof="0" dirty="0">
                <a:solidFill>
                  <a:schemeClr val="bg1"/>
                </a:solidFill>
              </a:rPr>
              <a:t>SOCIALIZAÇÃO – DEFESA PRÉVIA – </a:t>
            </a:r>
            <a:r>
              <a:rPr lang="pt-BR" sz="2000" b="1" dirty="0">
                <a:solidFill>
                  <a:schemeClr val="bg1"/>
                </a:solidFill>
              </a:rPr>
              <a:t>DEFESA FINAL</a:t>
            </a:r>
            <a:endParaRPr lang="pt-BR" sz="2800" noProof="0" dirty="0">
              <a:solidFill>
                <a:schemeClr val="bg1"/>
              </a:solidFill>
            </a:endParaRP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F2A81C4F-2052-0A69-84F0-7C2396F2A918}"/>
              </a:ext>
            </a:extLst>
          </p:cNvPr>
          <p:cNvSpPr txBox="1">
            <a:spLocks/>
          </p:cNvSpPr>
          <p:nvPr/>
        </p:nvSpPr>
        <p:spPr>
          <a:xfrm>
            <a:off x="3867846" y="6083757"/>
            <a:ext cx="1595999" cy="5970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600" noProof="0" dirty="0">
                <a:solidFill>
                  <a:schemeClr val="bg1"/>
                </a:solidFill>
              </a:rPr>
              <a:t>BELÉM – PARÁ</a:t>
            </a:r>
          </a:p>
          <a:p>
            <a:r>
              <a:rPr lang="pt-BR" sz="1600" noProof="0" dirty="0">
                <a:solidFill>
                  <a:schemeClr val="bg1"/>
                </a:solidFill>
              </a:rPr>
              <a:t>202</a:t>
            </a:r>
            <a:r>
              <a:rPr lang="pt-BR" sz="1600" noProof="0" dirty="0">
                <a:solidFill>
                  <a:srgbClr val="FF0000"/>
                </a:solidFill>
              </a:rPr>
              <a:t>6</a:t>
            </a:r>
          </a:p>
        </p:txBody>
      </p:sp>
      <p:pic>
        <p:nvPicPr>
          <p:cNvPr id="18" name="Imagem 17" descr="Logotipo&#10;&#10;O conteúdo gerado por IA pode estar incorreto.">
            <a:extLst>
              <a:ext uri="{FF2B5EF4-FFF2-40B4-BE49-F238E27FC236}">
                <a16:creationId xmlns:a16="http://schemas.microsoft.com/office/drawing/2014/main" id="{F1836F66-72CB-524C-CCFE-FE2D69B604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143" b="89905" l="8468" r="89919">
                        <a14:foregroundMark x1="32258" y1="16381" x2="33266" y2="29905"/>
                        <a14:foregroundMark x1="52419" y1="9333" x2="47984" y2="27619"/>
                        <a14:foregroundMark x1="66734" y1="14476" x2="61895" y2="33524"/>
                        <a14:foregroundMark x1="61895" y1="33524" x2="62298" y2="37333"/>
                        <a14:foregroundMark x1="8669" y1="78286" x2="8669" y2="78286"/>
                        <a14:foregroundMark x1="47984" y1="82476" x2="49597" y2="88571"/>
                        <a14:foregroundMark x1="89919" y1="78667" x2="89919" y2="78667"/>
                        <a14:foregroundMark x1="89919" y1="83810" x2="89919" y2="83810"/>
                      </a14:backgroundRemoval>
                    </a14:imgEffect>
                  </a14:imgLayer>
                </a14:imgProps>
              </a:ext>
            </a:extLst>
          </a:blip>
          <a:srcRect l="4237" t="1908" r="3253" b="5868"/>
          <a:stretch>
            <a:fillRect/>
          </a:stretch>
        </p:blipFill>
        <p:spPr>
          <a:xfrm>
            <a:off x="4282229" y="100602"/>
            <a:ext cx="878887" cy="9256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9258901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9B78C0-E915-9236-EE8B-7078786E63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84">
            <a:extLst>
              <a:ext uri="{FF2B5EF4-FFF2-40B4-BE49-F238E27FC236}">
                <a16:creationId xmlns:a16="http://schemas.microsoft.com/office/drawing/2014/main" id="{B61D24A8-4C57-B7FE-41A6-40F9EB0E6183}"/>
              </a:ext>
            </a:extLst>
          </p:cNvPr>
          <p:cNvSpPr txBox="1"/>
          <p:nvPr/>
        </p:nvSpPr>
        <p:spPr>
          <a:xfrm>
            <a:off x="410705" y="487887"/>
            <a:ext cx="8322590" cy="883576"/>
          </a:xfrm>
          <a:prstGeom prst="rect">
            <a:avLst/>
          </a:prstGeom>
          <a:gradFill>
            <a:gsLst>
              <a:gs pos="0">
                <a:srgbClr val="006600"/>
              </a:gs>
              <a:gs pos="31000">
                <a:srgbClr val="006600"/>
              </a:gs>
              <a:gs pos="100000">
                <a:schemeClr val="dk1"/>
              </a:gs>
            </a:gsLst>
            <a:lin ang="5400000" scaled="0"/>
          </a:gradFill>
          <a:ln>
            <a:solidFill>
              <a:schemeClr val="bg1"/>
            </a:solidFill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spcBef>
                <a:spcPts val="0"/>
              </a:spcBef>
              <a:buClr>
                <a:srgbClr val="FFFF00"/>
              </a:buClr>
              <a:buSzPts val="4400"/>
            </a:pP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1603635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64FCDF-7075-FA03-B85C-C96F246185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84">
            <a:extLst>
              <a:ext uri="{FF2B5EF4-FFF2-40B4-BE49-F238E27FC236}">
                <a16:creationId xmlns:a16="http://schemas.microsoft.com/office/drawing/2014/main" id="{9B0BC350-A2C0-04B1-E11F-CA714FF77D40}"/>
              </a:ext>
            </a:extLst>
          </p:cNvPr>
          <p:cNvSpPr txBox="1"/>
          <p:nvPr/>
        </p:nvSpPr>
        <p:spPr>
          <a:xfrm>
            <a:off x="410705" y="487887"/>
            <a:ext cx="8322590" cy="883576"/>
          </a:xfrm>
          <a:prstGeom prst="rect">
            <a:avLst/>
          </a:prstGeom>
          <a:gradFill>
            <a:gsLst>
              <a:gs pos="0">
                <a:srgbClr val="006600"/>
              </a:gs>
              <a:gs pos="31000">
                <a:srgbClr val="006600"/>
              </a:gs>
              <a:gs pos="100000">
                <a:schemeClr val="dk1"/>
              </a:gs>
            </a:gsLst>
            <a:lin ang="5400000" scaled="0"/>
          </a:gradFill>
          <a:ln>
            <a:solidFill>
              <a:schemeClr val="bg1"/>
            </a:solidFill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spcBef>
                <a:spcPts val="0"/>
              </a:spcBef>
              <a:buClr>
                <a:srgbClr val="FFFF00"/>
              </a:buClr>
              <a:buSzPts val="4400"/>
            </a:pP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Currículo Lattes </a:t>
            </a:r>
          </a:p>
          <a:p>
            <a:pPr algn="ctr">
              <a:spcBef>
                <a:spcPts val="0"/>
              </a:spcBef>
              <a:buClr>
                <a:srgbClr val="FFFF00"/>
              </a:buClr>
              <a:buSzPts val="4400"/>
            </a:pP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ATUALIZADO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5D2D66F-9A67-F683-AD33-0F2B10A64E2F}"/>
              </a:ext>
            </a:extLst>
          </p:cNvPr>
          <p:cNvSpPr txBox="1"/>
          <p:nvPr/>
        </p:nvSpPr>
        <p:spPr>
          <a:xfrm>
            <a:off x="698500" y="5471279"/>
            <a:ext cx="7911397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ct val="0"/>
              </a:spcBef>
            </a:pPr>
            <a:r>
              <a:rPr lang="pt-BR" sz="2800" b="1" dirty="0">
                <a:solidFill>
                  <a:srgbClr val="FF0000"/>
                </a:solidFill>
              </a:rPr>
              <a:t>IMAGEM / </a:t>
            </a:r>
            <a:r>
              <a:rPr lang="pt-BR" sz="2800" b="1" i="1" dirty="0">
                <a:solidFill>
                  <a:srgbClr val="FF0000"/>
                </a:solidFill>
              </a:rPr>
              <a:t>“PRINT” do Currículo Lattes atualizado</a:t>
            </a:r>
          </a:p>
          <a:p>
            <a:pPr>
              <a:spcBef>
                <a:spcPct val="0"/>
              </a:spcBef>
            </a:pPr>
            <a:r>
              <a:rPr lang="pt-BR" sz="2800" b="1" i="1" dirty="0">
                <a:solidFill>
                  <a:srgbClr val="FF0000"/>
                </a:solidFill>
              </a:rPr>
              <a:t>(retirar essa informação, deixar somente a imagem)</a:t>
            </a:r>
          </a:p>
          <a:p>
            <a:pPr marL="285750" indent="-285750">
              <a:buFont typeface="Wingdings" pitchFamily="2" charset="2"/>
              <a:buChar char="Ø"/>
            </a:pPr>
            <a:endParaRPr lang="pt-BR" dirty="0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CB44CB7D-7A32-E877-153A-08BEEBEBD1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135" y="1546639"/>
            <a:ext cx="8916300" cy="3754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9405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C6550A-9BD9-6A62-9E06-DC49393EFC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7B1EF7-9357-D5BA-7021-60652809D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86" y="2428903"/>
            <a:ext cx="8229600" cy="1143000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pt-BR" b="1" dirty="0"/>
              <a:t>PRODUTOS DA TESE</a:t>
            </a:r>
            <a:endParaRPr lang="pt-BR" sz="6600" b="1" dirty="0"/>
          </a:p>
        </p:txBody>
      </p:sp>
    </p:spTree>
    <p:extLst>
      <p:ext uri="{BB962C8B-B14F-4D97-AF65-F5344CB8AC3E}">
        <p14:creationId xmlns:p14="http://schemas.microsoft.com/office/powerpoint/2010/main" val="35433824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5C981E-2796-9CDA-13C2-0F81972E5B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ECC40E-A624-74E3-42A5-92367648C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6412"/>
            <a:ext cx="8229600" cy="1143000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pt-BR" b="1" dirty="0"/>
              <a:t>Produto Principal</a:t>
            </a:r>
            <a:endParaRPr lang="pt-BR" sz="6600" b="1" dirty="0"/>
          </a:p>
        </p:txBody>
      </p:sp>
    </p:spTree>
    <p:extLst>
      <p:ext uri="{BB962C8B-B14F-4D97-AF65-F5344CB8AC3E}">
        <p14:creationId xmlns:p14="http://schemas.microsoft.com/office/powerpoint/2010/main" val="27435610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ED3E41-EEB8-C634-9225-18D69A5B06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03901C55-D0E6-065B-5EB5-E6C7E3ED6585}"/>
              </a:ext>
            </a:extLst>
          </p:cNvPr>
          <p:cNvSpPr txBox="1">
            <a:spLocks/>
          </p:cNvSpPr>
          <p:nvPr/>
        </p:nvSpPr>
        <p:spPr>
          <a:xfrm>
            <a:off x="457200" y="456412"/>
            <a:ext cx="8229600" cy="114300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/>
              <a:t>Produtos Secundários</a:t>
            </a:r>
            <a:endParaRPr lang="pt-BR" sz="6600" b="1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B5549F40-B0FF-12A6-B883-E493BB4A0FA0}"/>
              </a:ext>
            </a:extLst>
          </p:cNvPr>
          <p:cNvSpPr txBox="1"/>
          <p:nvPr/>
        </p:nvSpPr>
        <p:spPr>
          <a:xfrm>
            <a:off x="457200" y="1661829"/>
            <a:ext cx="836965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pt-BR" sz="2400" dirty="0">
              <a:solidFill>
                <a:schemeClr val="bg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1"/>
                </a:solidFill>
              </a:rPr>
              <a:t> ...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1"/>
                </a:solidFill>
              </a:rPr>
              <a:t> ...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1"/>
                </a:solidFill>
              </a:rPr>
              <a:t> ...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1"/>
                </a:solidFill>
              </a:rPr>
              <a:t> Artigo de Validação do Produto Principal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007831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43480A-D9F0-F791-BD9B-A8D3E3438F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8EA255-78D8-7F5A-7C22-26D37CBD1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6412"/>
            <a:ext cx="8229600" cy="1143000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pt-BR" b="1" dirty="0"/>
              <a:t>Artigo de Validação </a:t>
            </a:r>
            <a:endParaRPr lang="pt-BR" sz="6600" b="1" dirty="0"/>
          </a:p>
        </p:txBody>
      </p:sp>
    </p:spTree>
    <p:extLst>
      <p:ext uri="{BB962C8B-B14F-4D97-AF65-F5344CB8AC3E}">
        <p14:creationId xmlns:p14="http://schemas.microsoft.com/office/powerpoint/2010/main" val="10586649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488" y="1319984"/>
            <a:ext cx="4798381" cy="2778710"/>
          </a:xfrm>
          <a:ln w="3175">
            <a:noFill/>
            <a:bevel/>
          </a:ln>
          <a:effectLst>
            <a:glow rad="241300">
              <a:schemeClr val="tx1"/>
            </a:glow>
            <a:softEdge rad="76200"/>
          </a:effectLst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pt-BR" noProof="0" dirty="0">
                <a:solidFill>
                  <a:srgbClr val="FFFF00"/>
                </a:solidFill>
              </a:rPr>
              <a:t> ITEM DA TEMÁTICA: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t-BR" noProof="0" dirty="0"/>
              <a:t> ...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t-BR" noProof="0" dirty="0"/>
              <a:t>...</a:t>
            </a:r>
          </a:p>
          <a:p>
            <a:pPr marL="0" indent="0">
              <a:buNone/>
            </a:pPr>
            <a:endParaRPr lang="pt-BR" noProof="0" dirty="0"/>
          </a:p>
          <a:p>
            <a:pPr marL="0" indent="0">
              <a:buNone/>
            </a:pPr>
            <a:endParaRPr lang="pt-BR" noProof="0" dirty="0"/>
          </a:p>
          <a:p>
            <a:pPr marL="0" indent="0">
              <a:buNone/>
            </a:pPr>
            <a:endParaRPr lang="pt-BR" noProof="0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6332427" y="5927834"/>
            <a:ext cx="28115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noProof="0" dirty="0">
                <a:solidFill>
                  <a:schemeClr val="bg1"/>
                </a:solidFill>
              </a:rPr>
              <a:t>(</a:t>
            </a:r>
            <a:r>
              <a:rPr lang="pt-BR" sz="2000" noProof="0" dirty="0" err="1">
                <a:solidFill>
                  <a:schemeClr val="bg1"/>
                </a:solidFill>
              </a:rPr>
              <a:t>Versalius</a:t>
            </a:r>
            <a:r>
              <a:rPr lang="pt-BR" sz="2000" noProof="0" dirty="0">
                <a:solidFill>
                  <a:schemeClr val="bg1"/>
                </a:solidFill>
              </a:rPr>
              <a:t> </a:t>
            </a:r>
            <a:r>
              <a:rPr lang="pt-BR" sz="2000" i="1" noProof="0" dirty="0">
                <a:solidFill>
                  <a:schemeClr val="bg1"/>
                </a:solidFill>
              </a:rPr>
              <a:t>et al</a:t>
            </a:r>
            <a:r>
              <a:rPr lang="pt-BR" sz="2000" noProof="0" dirty="0">
                <a:solidFill>
                  <a:schemeClr val="bg1"/>
                </a:solidFill>
              </a:rPr>
              <a:t>., 2022)</a:t>
            </a:r>
            <a:endParaRPr lang="pt-BR" sz="2000" noProof="0" dirty="0"/>
          </a:p>
        </p:txBody>
      </p:sp>
      <p:sp>
        <p:nvSpPr>
          <p:cNvPr id="13" name="Retângulo com Único Canto Aparado 12">
            <a:extLst>
              <a:ext uri="{FF2B5EF4-FFF2-40B4-BE49-F238E27FC236}">
                <a16:creationId xmlns:a16="http://schemas.microsoft.com/office/drawing/2014/main" id="{A8CF7780-4AF6-06D0-5E12-82297952A0A5}"/>
              </a:ext>
            </a:extLst>
          </p:cNvPr>
          <p:cNvSpPr/>
          <p:nvPr/>
        </p:nvSpPr>
        <p:spPr>
          <a:xfrm>
            <a:off x="6747641" y="126123"/>
            <a:ext cx="2254470" cy="3137339"/>
          </a:xfrm>
          <a:prstGeom prst="snip1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noProof="0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1345E03-8011-C198-D9CA-4D017D42459D}"/>
              </a:ext>
            </a:extLst>
          </p:cNvPr>
          <p:cNvSpPr txBox="1">
            <a:spLocks/>
          </p:cNvSpPr>
          <p:nvPr/>
        </p:nvSpPr>
        <p:spPr>
          <a:xfrm>
            <a:off x="6747641" y="157651"/>
            <a:ext cx="2254470" cy="3137338"/>
          </a:xfrm>
          <a:prstGeom prst="rect">
            <a:avLst/>
          </a:prstGeom>
          <a:ln w="3175">
            <a:noFill/>
            <a:bevel/>
          </a:ln>
          <a:effectLst>
            <a:glow rad="241300">
              <a:schemeClr val="tx1"/>
            </a:glow>
            <a:softEdge rad="76200"/>
          </a:effectLst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2000" noProof="0" dirty="0">
                <a:solidFill>
                  <a:srgbClr val="FF0000"/>
                </a:solidFill>
              </a:rPr>
              <a:t>ORIENTAÇÃO </a:t>
            </a:r>
          </a:p>
          <a:p>
            <a:pPr marL="0" indent="0" algn="ctr">
              <a:buNone/>
            </a:pPr>
            <a:r>
              <a:rPr lang="pt-BR" sz="2000" noProof="0" dirty="0">
                <a:solidFill>
                  <a:srgbClr val="FF0000"/>
                </a:solidFill>
              </a:rPr>
              <a:t> RETIRAR NA APRESENTAÇÃO</a:t>
            </a:r>
          </a:p>
          <a:p>
            <a:pPr marL="0" indent="0" algn="ctr">
              <a:buNone/>
            </a:pPr>
            <a:endParaRPr lang="pt-BR" sz="2000" noProof="0" dirty="0">
              <a:solidFill>
                <a:srgbClr val="FF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t-BR" sz="2000" noProof="0" dirty="0">
                <a:solidFill>
                  <a:schemeClr val="tx1"/>
                </a:solidFill>
              </a:rPr>
              <a:t>Introdução da temática pretendida</a:t>
            </a:r>
          </a:p>
          <a:p>
            <a:pPr>
              <a:buFont typeface="Arial" panose="020B0604020202020204" pitchFamily="34" charset="0"/>
              <a:buChar char="•"/>
            </a:pPr>
            <a:endParaRPr lang="pt-BR" sz="2000" noProof="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t-BR" sz="2000" noProof="0" dirty="0">
                <a:solidFill>
                  <a:schemeClr val="tx1"/>
                </a:solidFill>
              </a:rPr>
              <a:t>Apresentar fundamento teórico com citação.  </a:t>
            </a:r>
          </a:p>
          <a:p>
            <a:pPr>
              <a:buFont typeface="Arial" panose="020B0604020202020204" pitchFamily="34" charset="0"/>
              <a:buChar char="•"/>
            </a:pPr>
            <a:endParaRPr lang="pt-BR" sz="2000" noProof="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tx1"/>
                </a:solidFill>
              </a:rPr>
              <a:t>De 3 a 5 diapositivos.</a:t>
            </a:r>
            <a:endParaRPr lang="pt-BR" noProof="0" dirty="0"/>
          </a:p>
          <a:p>
            <a:pPr marL="0" indent="0">
              <a:buFont typeface="Arial"/>
              <a:buNone/>
            </a:pPr>
            <a:endParaRPr lang="pt-BR" noProof="0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161880D8-5D7B-B080-B3F5-32C4328A2A2E}"/>
              </a:ext>
            </a:extLst>
          </p:cNvPr>
          <p:cNvSpPr txBox="1">
            <a:spLocks/>
          </p:cNvSpPr>
          <p:nvPr/>
        </p:nvSpPr>
        <p:spPr>
          <a:xfrm>
            <a:off x="581488" y="9459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/>
              <a:t>INTRODUÇÃO</a:t>
            </a:r>
          </a:p>
        </p:txBody>
      </p:sp>
    </p:spTree>
    <p:extLst>
      <p:ext uri="{BB962C8B-B14F-4D97-AF65-F5344CB8AC3E}">
        <p14:creationId xmlns:p14="http://schemas.microsoft.com/office/powerpoint/2010/main" val="23487229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6877858-31AF-38B3-C9BA-49045AC839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488" y="1319984"/>
            <a:ext cx="4798381" cy="2778710"/>
          </a:xfrm>
          <a:ln w="3175">
            <a:noFill/>
            <a:bevel/>
          </a:ln>
          <a:effectLst>
            <a:glow rad="241300">
              <a:schemeClr val="tx1"/>
            </a:glow>
            <a:softEdge rad="76200"/>
          </a:effectLst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pt-BR" noProof="0" dirty="0">
                <a:solidFill>
                  <a:srgbClr val="FFFF00"/>
                </a:solidFill>
              </a:rPr>
              <a:t> ITEM DA TEMÁTICA: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t-BR" noProof="0" dirty="0"/>
              <a:t> ...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t-BR" noProof="0" dirty="0"/>
              <a:t>...</a:t>
            </a:r>
          </a:p>
          <a:p>
            <a:pPr marL="0" indent="0">
              <a:buNone/>
            </a:pPr>
            <a:endParaRPr lang="pt-BR" noProof="0" dirty="0"/>
          </a:p>
          <a:p>
            <a:pPr marL="0" indent="0">
              <a:buNone/>
            </a:pPr>
            <a:endParaRPr lang="pt-BR" noProof="0" dirty="0"/>
          </a:p>
          <a:p>
            <a:pPr marL="0" indent="0">
              <a:buNone/>
            </a:pP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6758475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A991C746-18DB-FA26-A0D1-1748CC9FD4F0}"/>
              </a:ext>
            </a:extLst>
          </p:cNvPr>
          <p:cNvSpPr txBox="1">
            <a:spLocks/>
          </p:cNvSpPr>
          <p:nvPr/>
        </p:nvSpPr>
        <p:spPr>
          <a:xfrm>
            <a:off x="581488" y="9459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/>
              <a:t>OBJETIVO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7BA1AB0-3247-A9BE-3454-3B95036B1F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24391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7C3EFC86-6866-AA5B-4103-CB52E530AC73}"/>
              </a:ext>
            </a:extLst>
          </p:cNvPr>
          <p:cNvSpPr txBox="1">
            <a:spLocks/>
          </p:cNvSpPr>
          <p:nvPr/>
        </p:nvSpPr>
        <p:spPr>
          <a:xfrm>
            <a:off x="581488" y="9459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/>
              <a:t>MÉTODO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8D0886BF-448F-E386-AD53-24501A7D2FFD}"/>
              </a:ext>
            </a:extLst>
          </p:cNvPr>
          <p:cNvSpPr txBox="1"/>
          <p:nvPr/>
        </p:nvSpPr>
        <p:spPr>
          <a:xfrm>
            <a:off x="325397" y="1237596"/>
            <a:ext cx="8741781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buFont typeface="Wingdings" pitchFamily="2" charset="2"/>
              <a:buChar char="Ø"/>
            </a:pPr>
            <a:r>
              <a:rPr lang="pt-BR" sz="2800" b="1" dirty="0">
                <a:solidFill>
                  <a:schemeClr val="bg1"/>
                </a:solidFill>
              </a:rPr>
              <a:t> Desenvolvimento/ Etapas e  estratégias de construção: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1"/>
                </a:solidFill>
              </a:rPr>
              <a:t>...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1"/>
                </a:solidFill>
              </a:rPr>
              <a:t>...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1"/>
                </a:solidFill>
              </a:rPr>
              <a:t> Documentos necessários para a Autorização do desenvolvimento. </a:t>
            </a:r>
            <a:r>
              <a:rPr lang="pt-BR" sz="2400" dirty="0">
                <a:solidFill>
                  <a:srgbClr val="FF0000"/>
                </a:solidFill>
              </a:rPr>
              <a:t>(APRESENTAR AUTORIZAÇÃO)</a:t>
            </a:r>
          </a:p>
          <a:p>
            <a:pPr>
              <a:lnSpc>
                <a:spcPct val="2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pt-BR" sz="2800" b="1" dirty="0">
                <a:solidFill>
                  <a:schemeClr val="bg1"/>
                </a:solidFill>
              </a:rPr>
              <a:t> Processo de avaliação/ validação: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1"/>
                </a:solidFill>
              </a:rPr>
              <a:t> Análise Ética </a:t>
            </a:r>
            <a:r>
              <a:rPr lang="pt-BR" sz="2400" dirty="0">
                <a:solidFill>
                  <a:srgbClr val="FF0000"/>
                </a:solidFill>
              </a:rPr>
              <a:t>(Aprovação do Comitê de Ética?)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1"/>
                </a:solidFill>
              </a:rPr>
              <a:t> Participantes </a:t>
            </a:r>
            <a:r>
              <a:rPr lang="pt-BR" sz="2400" dirty="0">
                <a:solidFill>
                  <a:srgbClr val="FF0000"/>
                </a:solidFill>
              </a:rPr>
              <a:t>(Detalhes dos grupos envolvidos, cálculo amostral, número de participantes...)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1"/>
                </a:solidFill>
              </a:rPr>
              <a:t> Análises </a:t>
            </a:r>
            <a:r>
              <a:rPr lang="pt-BR" sz="2400" dirty="0">
                <a:solidFill>
                  <a:srgbClr val="FF0000"/>
                </a:solidFill>
              </a:rPr>
              <a:t>(Detalhes: Quais os testes estatísticos?</a:t>
            </a:r>
            <a:r>
              <a:rPr lang="pt-BR" dirty="0">
                <a:solidFill>
                  <a:srgbClr val="FF0000"/>
                </a:solidFill>
              </a:rPr>
              <a:t>...)</a:t>
            </a:r>
          </a:p>
          <a:p>
            <a:pPr lvl="1"/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7930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DB6211-BB26-D91E-3313-71ACF37420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B72D2D0-F489-D083-37E9-B637875CD3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469" y="1690852"/>
            <a:ext cx="8113061" cy="5127311"/>
          </a:xfrm>
          <a:ln w="3175">
            <a:noFill/>
            <a:bevel/>
          </a:ln>
          <a:effectLst>
            <a:glow rad="241300">
              <a:schemeClr val="tx1"/>
            </a:glow>
            <a:softEdge rad="76200"/>
          </a:effectLst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pt-BR" noProof="0" dirty="0">
                <a:solidFill>
                  <a:srgbClr val="FFFF00"/>
                </a:solidFill>
              </a:rPr>
              <a:t> Área da Capes: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t-BR" sz="3200" noProof="0" dirty="0"/>
              <a:t> Medicina III</a:t>
            </a:r>
          </a:p>
          <a:p>
            <a:pPr lvl="1">
              <a:buFont typeface="Arial" panose="020B0604020202020204" pitchFamily="34" charset="0"/>
              <a:buChar char="•"/>
            </a:pPr>
            <a:endParaRPr lang="pt-BR" sz="3200" noProof="0" dirty="0"/>
          </a:p>
          <a:p>
            <a:pPr>
              <a:buFont typeface="Wingdings" pitchFamily="2" charset="2"/>
              <a:buChar char="Ø"/>
            </a:pPr>
            <a:r>
              <a:rPr lang="pt-BR" dirty="0">
                <a:solidFill>
                  <a:srgbClr val="FFFF00"/>
                </a:solidFill>
              </a:rPr>
              <a:t> Área de concentração 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t-BR" sz="3200" dirty="0"/>
              <a:t> ...</a:t>
            </a:r>
          </a:p>
          <a:p>
            <a:pPr marL="457200" lvl="1" indent="0">
              <a:buNone/>
            </a:pPr>
            <a:endParaRPr lang="pt-BR" sz="3200" dirty="0"/>
          </a:p>
          <a:p>
            <a:pPr>
              <a:buFont typeface="Wingdings" pitchFamily="2" charset="2"/>
              <a:buChar char="Ø"/>
            </a:pPr>
            <a:r>
              <a:rPr lang="pt-BR" dirty="0">
                <a:solidFill>
                  <a:srgbClr val="FFFF00"/>
                </a:solidFill>
              </a:rPr>
              <a:t> Linha de Pesquisa: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t-BR" sz="3200" dirty="0"/>
              <a:t> ...</a:t>
            </a:r>
          </a:p>
          <a:p>
            <a:pPr marL="457200" lvl="1" indent="0">
              <a:buNone/>
            </a:pPr>
            <a:endParaRPr lang="pt-BR" dirty="0"/>
          </a:p>
          <a:p>
            <a:pPr lvl="1">
              <a:buFont typeface="Arial" panose="020B0604020202020204" pitchFamily="34" charset="0"/>
              <a:buChar char="•"/>
            </a:pPr>
            <a:endParaRPr lang="pt-BR" noProof="0" dirty="0"/>
          </a:p>
          <a:p>
            <a:pPr marL="0" indent="0">
              <a:buNone/>
            </a:pPr>
            <a:endParaRPr lang="pt-BR" noProof="0" dirty="0"/>
          </a:p>
          <a:p>
            <a:pPr marL="0" indent="0">
              <a:buNone/>
            </a:pPr>
            <a:endParaRPr lang="pt-BR" noProof="0" dirty="0"/>
          </a:p>
          <a:p>
            <a:pPr marL="0" indent="0">
              <a:buNone/>
            </a:pPr>
            <a:endParaRPr lang="pt-BR" noProof="0" dirty="0"/>
          </a:p>
        </p:txBody>
      </p:sp>
      <p:sp>
        <p:nvSpPr>
          <p:cNvPr id="3" name="Shape 184">
            <a:extLst>
              <a:ext uri="{FF2B5EF4-FFF2-40B4-BE49-F238E27FC236}">
                <a16:creationId xmlns:a16="http://schemas.microsoft.com/office/drawing/2014/main" id="{5498AB1F-04A5-4119-4345-F7CD3D212645}"/>
              </a:ext>
            </a:extLst>
          </p:cNvPr>
          <p:cNvSpPr txBox="1"/>
          <p:nvPr/>
        </p:nvSpPr>
        <p:spPr>
          <a:xfrm>
            <a:off x="410705" y="259287"/>
            <a:ext cx="8322590" cy="883576"/>
          </a:xfrm>
          <a:prstGeom prst="rect">
            <a:avLst/>
          </a:prstGeom>
          <a:gradFill>
            <a:gsLst>
              <a:gs pos="0">
                <a:srgbClr val="006600"/>
              </a:gs>
              <a:gs pos="31000">
                <a:srgbClr val="006600"/>
              </a:gs>
              <a:gs pos="100000">
                <a:schemeClr val="dk1"/>
              </a:gs>
            </a:gsLst>
            <a:lin ang="5400000" scaled="0"/>
          </a:gradFill>
          <a:ln>
            <a:solidFill>
              <a:schemeClr val="bg1"/>
            </a:solidFill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spcBef>
                <a:spcPts val="0"/>
              </a:spcBef>
              <a:buClr>
                <a:srgbClr val="FFFF00"/>
              </a:buClr>
              <a:buSzPts val="4400"/>
            </a:pP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CARACTERIZAÇÃO DA TESE</a:t>
            </a:r>
          </a:p>
        </p:txBody>
      </p:sp>
    </p:spTree>
    <p:extLst>
      <p:ext uri="{BB962C8B-B14F-4D97-AF65-F5344CB8AC3E}">
        <p14:creationId xmlns:p14="http://schemas.microsoft.com/office/powerpoint/2010/main" val="8566179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1EE386-F268-F318-6654-E794F3CD4D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5C68A92B-8F94-C73F-E5D9-DE8F8A3D13BC}"/>
              </a:ext>
            </a:extLst>
          </p:cNvPr>
          <p:cNvSpPr txBox="1"/>
          <p:nvPr/>
        </p:nvSpPr>
        <p:spPr>
          <a:xfrm>
            <a:off x="325397" y="1237596"/>
            <a:ext cx="874178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buFont typeface="Wingdings" pitchFamily="2" charset="2"/>
              <a:buChar char="Ø"/>
            </a:pPr>
            <a:r>
              <a:rPr lang="pt-BR" sz="2800" b="1" dirty="0">
                <a:solidFill>
                  <a:schemeClr val="bg1"/>
                </a:solidFill>
              </a:rPr>
              <a:t> Desenvolvimento/ Etapas e  estratégias de construção: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1"/>
                </a:solidFill>
              </a:rPr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5721849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F9F1A0-FC32-567F-C513-EF152F6A05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517DA40E-4076-EC8D-F7D3-18243BE256E1}"/>
              </a:ext>
            </a:extLst>
          </p:cNvPr>
          <p:cNvSpPr txBox="1"/>
          <p:nvPr/>
        </p:nvSpPr>
        <p:spPr>
          <a:xfrm>
            <a:off x="325397" y="1237596"/>
            <a:ext cx="684433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buFont typeface="Wingdings" pitchFamily="2" charset="2"/>
              <a:buChar char="Ø"/>
            </a:pPr>
            <a:r>
              <a:rPr lang="pt-BR" sz="2800" b="1" dirty="0">
                <a:solidFill>
                  <a:schemeClr val="bg1"/>
                </a:solidFill>
              </a:rPr>
              <a:t> Processo de avaliação/ validação: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1"/>
                </a:solidFill>
              </a:rPr>
              <a:t> Análise Ética: </a:t>
            </a:r>
            <a:r>
              <a:rPr lang="pt-BR" sz="2400" b="1" dirty="0">
                <a:solidFill>
                  <a:schemeClr val="bg1"/>
                </a:solidFill>
              </a:rPr>
              <a:t>Aprovação do Comitê de Ética</a:t>
            </a:r>
          </a:p>
          <a:p>
            <a:pPr lvl="1"/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6486F33-7F72-0DE9-2880-369CFDD4ABF3}"/>
              </a:ext>
            </a:extLst>
          </p:cNvPr>
          <p:cNvSpPr txBox="1">
            <a:spLocks/>
          </p:cNvSpPr>
          <p:nvPr/>
        </p:nvSpPr>
        <p:spPr>
          <a:xfrm>
            <a:off x="263418" y="2091826"/>
            <a:ext cx="5256584" cy="5733256"/>
          </a:xfrm>
          <a:prstGeom prst="rect">
            <a:avLst/>
          </a:prstGeom>
        </p:spPr>
        <p:txBody>
          <a:bodyPr/>
          <a:lstStyle>
            <a:lvl1pPr marL="342900" indent="-342900" algn="l" defTabSz="449263" rtl="0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  <a:defRPr sz="3200">
                <a:solidFill>
                  <a:schemeClr val="bg1"/>
                </a:solidFill>
                <a:latin typeface="+mn-lt"/>
                <a:ea typeface="Lucida Sans Unicode" pitchFamily="34" charset="0"/>
                <a:cs typeface="+mn-cs"/>
              </a:defRPr>
            </a:lvl1pPr>
            <a:lvl2pPr marL="742950" indent="-285750" algn="l" defTabSz="449263" rtl="0" fontAlgn="base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–"/>
              <a:defRPr sz="2800">
                <a:solidFill>
                  <a:schemeClr val="bg1"/>
                </a:solidFill>
                <a:latin typeface="+mn-lt"/>
                <a:ea typeface="Lucida Sans Unicode" pitchFamily="34" charset="0"/>
                <a:cs typeface="+mn-cs"/>
              </a:defRPr>
            </a:lvl2pPr>
            <a:lvl3pPr marL="1143000" indent="-228600" algn="l" defTabSz="449263" rtl="0" fontAlgn="base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  <a:defRPr sz="2400">
                <a:solidFill>
                  <a:schemeClr val="bg1"/>
                </a:solidFill>
                <a:latin typeface="+mn-lt"/>
                <a:ea typeface="Lucida Sans Unicode" pitchFamily="34" charset="0"/>
                <a:cs typeface="+mn-cs"/>
              </a:defRPr>
            </a:lvl3pPr>
            <a:lvl4pPr marL="16002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–"/>
              <a:defRPr sz="2000">
                <a:solidFill>
                  <a:schemeClr val="bg1"/>
                </a:solidFill>
                <a:latin typeface="+mn-lt"/>
                <a:ea typeface="Lucida Sans Unicode" pitchFamily="34" charset="0"/>
                <a:cs typeface="+mn-cs"/>
              </a:defRPr>
            </a:lvl4pPr>
            <a:lvl5pPr marL="20574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chemeClr val="bg1"/>
                </a:solidFill>
                <a:latin typeface="+mn-lt"/>
                <a:ea typeface="Lucida Sans Unicode" pitchFamily="34" charset="0"/>
                <a:cs typeface="+mn-cs"/>
              </a:defRPr>
            </a:lvl5pPr>
            <a:lvl6pPr marL="2514600" indent="-22860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6pPr>
            <a:lvl7pPr marL="2971800" indent="-22860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7pPr>
            <a:lvl8pPr marL="3429000" indent="-22860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8pPr>
            <a:lvl9pPr marL="3886200" indent="-22860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9pPr>
          </a:lstStyle>
          <a:p>
            <a:pPr>
              <a:lnSpc>
                <a:spcPct val="250000"/>
              </a:lnSpc>
              <a:buClr>
                <a:schemeClr val="bg1"/>
              </a:buClr>
              <a:buFont typeface="Wingdings" pitchFamily="2" charset="2"/>
              <a:buChar char="ü"/>
            </a:pPr>
            <a:r>
              <a:rPr lang="pt-BR" sz="2000" kern="0" dirty="0"/>
              <a:t>Título da pesquisa:</a:t>
            </a:r>
          </a:p>
          <a:p>
            <a:pPr>
              <a:lnSpc>
                <a:spcPct val="250000"/>
              </a:lnSpc>
              <a:buClr>
                <a:schemeClr val="bg1"/>
              </a:buClr>
              <a:buFont typeface="Wingdings" pitchFamily="2" charset="2"/>
              <a:buChar char="ü"/>
            </a:pPr>
            <a:r>
              <a:rPr lang="pt-BR" sz="2000" kern="0" dirty="0"/>
              <a:t>CAAE:</a:t>
            </a:r>
          </a:p>
          <a:p>
            <a:pPr>
              <a:lnSpc>
                <a:spcPct val="250000"/>
              </a:lnSpc>
              <a:buClr>
                <a:schemeClr val="bg1"/>
              </a:buClr>
              <a:buFont typeface="Wingdings" pitchFamily="2" charset="2"/>
              <a:buChar char="ü"/>
            </a:pPr>
            <a:r>
              <a:rPr lang="pt-BR" sz="2000" kern="0" dirty="0"/>
              <a:t>Nº do Parecer:</a:t>
            </a:r>
          </a:p>
          <a:p>
            <a:pPr>
              <a:lnSpc>
                <a:spcPct val="250000"/>
              </a:lnSpc>
              <a:buClr>
                <a:schemeClr val="bg1"/>
              </a:buClr>
              <a:buFont typeface="Wingdings" pitchFamily="2" charset="2"/>
              <a:buChar char="ü"/>
            </a:pPr>
            <a:r>
              <a:rPr lang="pt-BR" sz="2000" kern="0" dirty="0"/>
              <a:t>Data do Parecer:</a:t>
            </a:r>
          </a:p>
          <a:p>
            <a:pPr>
              <a:lnSpc>
                <a:spcPct val="250000"/>
              </a:lnSpc>
              <a:buClr>
                <a:schemeClr val="bg1"/>
              </a:buClr>
              <a:buFont typeface="Wingdings" pitchFamily="2" charset="2"/>
              <a:buChar char="ü"/>
            </a:pPr>
            <a:r>
              <a:rPr lang="pt-BR" sz="2000" kern="0" dirty="0"/>
              <a:t>Situação: APROVADO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90D2567-FD6B-9563-BA3B-BE223D560C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153" y="2260380"/>
            <a:ext cx="2769424" cy="4026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6870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42FFA4-8CC7-6FDD-36A7-4E304A4E30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DE5602B8-C7BB-A5B4-A843-2E348384C9A3}"/>
              </a:ext>
            </a:extLst>
          </p:cNvPr>
          <p:cNvSpPr txBox="1"/>
          <p:nvPr/>
        </p:nvSpPr>
        <p:spPr>
          <a:xfrm>
            <a:off x="325397" y="1237596"/>
            <a:ext cx="874178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buFont typeface="Wingdings" pitchFamily="2" charset="2"/>
              <a:buChar char="Ø"/>
            </a:pPr>
            <a:r>
              <a:rPr lang="pt-BR" sz="2800" b="1" dirty="0">
                <a:solidFill>
                  <a:schemeClr val="bg1"/>
                </a:solidFill>
              </a:rPr>
              <a:t> Processo de avaliação/ validação: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1"/>
                </a:solidFill>
              </a:rPr>
              <a:t> Análise Ética </a:t>
            </a:r>
            <a:r>
              <a:rPr lang="pt-BR" sz="2400" dirty="0">
                <a:solidFill>
                  <a:srgbClr val="FF0000"/>
                </a:solidFill>
              </a:rPr>
              <a:t>(Aprovação do Comitê de Ética?)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1"/>
                </a:solidFill>
              </a:rPr>
              <a:t> Participantes </a:t>
            </a:r>
            <a:r>
              <a:rPr lang="pt-BR" sz="2400" dirty="0">
                <a:solidFill>
                  <a:srgbClr val="FF0000"/>
                </a:solidFill>
              </a:rPr>
              <a:t>(Detalhes dos grupos envolvidos, cálculo amostral, número de participantes...)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1"/>
                </a:solidFill>
              </a:rPr>
              <a:t> Análises </a:t>
            </a:r>
            <a:r>
              <a:rPr lang="pt-BR" sz="2400" dirty="0">
                <a:solidFill>
                  <a:srgbClr val="FF0000"/>
                </a:solidFill>
              </a:rPr>
              <a:t>(Detalhes: Quais os testes estatísticos?</a:t>
            </a:r>
            <a:r>
              <a:rPr lang="pt-BR" dirty="0">
                <a:solidFill>
                  <a:srgbClr val="FF0000"/>
                </a:solidFill>
              </a:rPr>
              <a:t>...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FF0000"/>
                </a:solidFill>
              </a:rPr>
              <a:t>                        ANÁLISE DOS DADOS...</a:t>
            </a:r>
          </a:p>
          <a:p>
            <a:pPr lvl="1"/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8532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26635F-D9D2-2146-9C20-D40CE90E89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AC84A4B-5642-BF26-8344-89018CC5D2C3}"/>
              </a:ext>
            </a:extLst>
          </p:cNvPr>
          <p:cNvSpPr txBox="1">
            <a:spLocks/>
          </p:cNvSpPr>
          <p:nvPr/>
        </p:nvSpPr>
        <p:spPr>
          <a:xfrm>
            <a:off x="581488" y="28188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/>
              <a:t>RESULTADOS</a:t>
            </a:r>
          </a:p>
        </p:txBody>
      </p:sp>
    </p:spTree>
    <p:extLst>
      <p:ext uri="{BB962C8B-B14F-4D97-AF65-F5344CB8AC3E}">
        <p14:creationId xmlns:p14="http://schemas.microsoft.com/office/powerpoint/2010/main" val="13410280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98A953-524D-E255-0CEA-CEAEB78478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4AF8A111-5E36-6305-199A-3E3B1619C338}"/>
              </a:ext>
            </a:extLst>
          </p:cNvPr>
          <p:cNvSpPr txBox="1">
            <a:spLocks/>
          </p:cNvSpPr>
          <p:nvPr/>
        </p:nvSpPr>
        <p:spPr>
          <a:xfrm>
            <a:off x="581488" y="28188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/>
              <a:t>DISCUSSÃO</a:t>
            </a:r>
          </a:p>
        </p:txBody>
      </p:sp>
    </p:spTree>
    <p:extLst>
      <p:ext uri="{BB962C8B-B14F-4D97-AF65-F5344CB8AC3E}">
        <p14:creationId xmlns:p14="http://schemas.microsoft.com/office/powerpoint/2010/main" val="13099413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C75B0F-5780-B775-929B-9E70F902A3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B62E420-7323-2770-6B2A-AF79BB2B07FA}"/>
              </a:ext>
            </a:extLst>
          </p:cNvPr>
          <p:cNvSpPr txBox="1">
            <a:spLocks/>
          </p:cNvSpPr>
          <p:nvPr/>
        </p:nvSpPr>
        <p:spPr>
          <a:xfrm>
            <a:off x="581488" y="28188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/>
              <a:t>CONCLUSÃO</a:t>
            </a:r>
          </a:p>
        </p:txBody>
      </p:sp>
    </p:spTree>
    <p:extLst>
      <p:ext uri="{BB962C8B-B14F-4D97-AF65-F5344CB8AC3E}">
        <p14:creationId xmlns:p14="http://schemas.microsoft.com/office/powerpoint/2010/main" val="8750961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1A2666-F4B2-751C-3CB6-EEE320DBEC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0EC13BF-D2F6-B9F5-C685-F3969E5AD9D6}"/>
              </a:ext>
            </a:extLst>
          </p:cNvPr>
          <p:cNvSpPr txBox="1">
            <a:spLocks/>
          </p:cNvSpPr>
          <p:nvPr/>
        </p:nvSpPr>
        <p:spPr>
          <a:xfrm>
            <a:off x="581488" y="28188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/>
              <a:t>ESCRITA DO ARTIGO DE VALIDAÇÃO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7DC02B94-BD31-D0E3-F55C-3ADC921D7BE1}"/>
              </a:ext>
            </a:extLst>
          </p:cNvPr>
          <p:cNvSpPr txBox="1"/>
          <p:nvPr/>
        </p:nvSpPr>
        <p:spPr>
          <a:xfrm>
            <a:off x="441434" y="1056290"/>
            <a:ext cx="8369654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pt-BR" sz="2800" b="1" dirty="0">
                <a:solidFill>
                  <a:schemeClr val="bg1"/>
                </a:solidFill>
              </a:rPr>
              <a:t> Revista Selecionada:</a:t>
            </a:r>
          </a:p>
          <a:p>
            <a:pPr lvl="1"/>
            <a:endParaRPr lang="pt-BR" sz="2400" dirty="0">
              <a:solidFill>
                <a:schemeClr val="bg1"/>
              </a:solidFill>
            </a:endParaRPr>
          </a:p>
          <a:p>
            <a:pPr>
              <a:lnSpc>
                <a:spcPct val="2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pt-BR" sz="2800" b="1" dirty="0">
                <a:solidFill>
                  <a:schemeClr val="bg1"/>
                </a:solidFill>
              </a:rPr>
              <a:t> Qualis 2021-2024 (Plataforma Sucupira): </a:t>
            </a:r>
            <a:endParaRPr lang="pt-BR" sz="2400" dirty="0">
              <a:solidFill>
                <a:schemeClr val="bg1"/>
              </a:solidFill>
            </a:endParaRPr>
          </a:p>
          <a:p>
            <a:endParaRPr lang="pt-BR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8A2BE083-BF3D-2BAF-D0A8-F0336355B7D9}"/>
              </a:ext>
            </a:extLst>
          </p:cNvPr>
          <p:cNvSpPr txBox="1"/>
          <p:nvPr/>
        </p:nvSpPr>
        <p:spPr>
          <a:xfrm>
            <a:off x="1554480" y="3487725"/>
            <a:ext cx="65706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https://sucupira-</a:t>
            </a:r>
            <a:r>
              <a:rPr lang="en-US" dirty="0" err="1">
                <a:solidFill>
                  <a:srgbClr val="FF0000"/>
                </a:solidFill>
              </a:rPr>
              <a:t>legado.capes.gov.br</a:t>
            </a:r>
            <a:r>
              <a:rPr lang="en-US" dirty="0">
                <a:solidFill>
                  <a:srgbClr val="FF0000"/>
                </a:solidFill>
              </a:rPr>
              <a:t>/sucupira/public/</a:t>
            </a:r>
            <a:r>
              <a:rPr lang="en-US" dirty="0" err="1">
                <a:solidFill>
                  <a:srgbClr val="FF0000"/>
                </a:solidFill>
              </a:rPr>
              <a:t>consultas</a:t>
            </a:r>
            <a:r>
              <a:rPr lang="en-US" dirty="0">
                <a:solidFill>
                  <a:srgbClr val="FF0000"/>
                </a:solidFill>
              </a:rPr>
              <a:t>/coleta/</a:t>
            </a:r>
            <a:r>
              <a:rPr lang="en-US" dirty="0" err="1">
                <a:solidFill>
                  <a:srgbClr val="FF0000"/>
                </a:solidFill>
              </a:rPr>
              <a:t>veiculoPublicacaoQualis</a:t>
            </a:r>
            <a:r>
              <a:rPr lang="en-US" dirty="0">
                <a:solidFill>
                  <a:srgbClr val="FF0000"/>
                </a:solidFill>
              </a:rPr>
              <a:t>/</a:t>
            </a:r>
            <a:r>
              <a:rPr lang="en-US" dirty="0" err="1">
                <a:solidFill>
                  <a:srgbClr val="FF0000"/>
                </a:solidFill>
              </a:rPr>
              <a:t>listaConsultaGeralPeriodicos.jsf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2460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E87688-1D67-20CE-BD3A-5F08A63A7F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DF4F99-B336-2885-ADA4-B7DBC6E875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noProof="0" dirty="0"/>
              <a:t>CAPTAÇÃO DE RECURSOS</a:t>
            </a:r>
          </a:p>
        </p:txBody>
      </p:sp>
    </p:spTree>
    <p:extLst>
      <p:ext uri="{BB962C8B-B14F-4D97-AF65-F5344CB8AC3E}">
        <p14:creationId xmlns:p14="http://schemas.microsoft.com/office/powerpoint/2010/main" val="15780298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82C53A-7CD5-14A7-03BA-A0FDA82FC8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D7146B-B06B-216E-BAF2-9C6C812784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noProof="0" dirty="0"/>
              <a:t>PARCERIAS INSTITUCIONAIS </a:t>
            </a:r>
          </a:p>
        </p:txBody>
      </p:sp>
      <p:sp>
        <p:nvSpPr>
          <p:cNvPr id="3" name="Retângulo com Único Canto Aparado 2">
            <a:extLst>
              <a:ext uri="{FF2B5EF4-FFF2-40B4-BE49-F238E27FC236}">
                <a16:creationId xmlns:a16="http://schemas.microsoft.com/office/drawing/2014/main" id="{E01D3B0C-327F-54EF-12E9-C019EBF76E2E}"/>
              </a:ext>
            </a:extLst>
          </p:cNvPr>
          <p:cNvSpPr/>
          <p:nvPr/>
        </p:nvSpPr>
        <p:spPr>
          <a:xfrm>
            <a:off x="2288078" y="4770327"/>
            <a:ext cx="5019047" cy="1813035"/>
          </a:xfrm>
          <a:prstGeom prst="snip1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noProof="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6DBD2D5-1C3F-B4BE-CF8B-064755A9A6D7}"/>
              </a:ext>
            </a:extLst>
          </p:cNvPr>
          <p:cNvSpPr txBox="1">
            <a:spLocks/>
          </p:cNvSpPr>
          <p:nvPr/>
        </p:nvSpPr>
        <p:spPr>
          <a:xfrm>
            <a:off x="2288078" y="4770327"/>
            <a:ext cx="3380904" cy="1813035"/>
          </a:xfrm>
          <a:prstGeom prst="rect">
            <a:avLst/>
          </a:prstGeom>
          <a:ln w="3175">
            <a:noFill/>
            <a:bevel/>
          </a:ln>
          <a:effectLst>
            <a:glow rad="241300">
              <a:schemeClr val="tx1"/>
            </a:glow>
            <a:softEdge rad="76200"/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1600" noProof="0" dirty="0">
                <a:solidFill>
                  <a:srgbClr val="FF0000"/>
                </a:solidFill>
              </a:rPr>
              <a:t>ORIENTAÇÃO </a:t>
            </a:r>
          </a:p>
          <a:p>
            <a:pPr marL="0" indent="0" algn="ctr">
              <a:buNone/>
            </a:pPr>
            <a:r>
              <a:rPr lang="pt-BR" sz="1600" noProof="0" dirty="0">
                <a:solidFill>
                  <a:srgbClr val="FF0000"/>
                </a:solidFill>
              </a:rPr>
              <a:t> RETIRAR NA APRESENTAÇÃO</a:t>
            </a:r>
            <a:endParaRPr lang="pt-BR" sz="1600" noProof="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t-BR" sz="1600" noProof="0" dirty="0">
                <a:solidFill>
                  <a:schemeClr val="tx1"/>
                </a:solidFill>
              </a:rPr>
              <a:t>Caso desenvolva</a:t>
            </a:r>
            <a:r>
              <a:rPr lang="pt-BR" sz="1600" dirty="0">
                <a:solidFill>
                  <a:schemeClr val="tx1"/>
                </a:solidFill>
              </a:rPr>
              <a:t> em algum laboratório, incluir a logo (como do LCE).</a:t>
            </a:r>
            <a:endParaRPr lang="pt-BR" sz="1600" noProof="0" dirty="0"/>
          </a:p>
        </p:txBody>
      </p:sp>
      <p:pic>
        <p:nvPicPr>
          <p:cNvPr id="5" name="Picture 5" descr="lce.jpg">
            <a:extLst>
              <a:ext uri="{FF2B5EF4-FFF2-40B4-BE49-F238E27FC236}">
                <a16:creationId xmlns:a16="http://schemas.microsoft.com/office/drawing/2014/main" id="{20F4278F-37DA-38AB-9300-585192CEB7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8981" y="4998923"/>
            <a:ext cx="1346079" cy="11014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bg1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FD5C03D0-5451-61FB-8479-5E384D524D1E}"/>
              </a:ext>
            </a:extLst>
          </p:cNvPr>
          <p:cNvSpPr txBox="1"/>
          <p:nvPr/>
        </p:nvSpPr>
        <p:spPr>
          <a:xfrm>
            <a:off x="441434" y="1056290"/>
            <a:ext cx="836965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pt-BR" sz="2800" b="1" dirty="0">
                <a:solidFill>
                  <a:schemeClr val="bg1"/>
                </a:solidFill>
              </a:rPr>
              <a:t> Laboratórios / Instituições</a:t>
            </a:r>
          </a:p>
          <a:p>
            <a:pPr>
              <a:lnSpc>
                <a:spcPct val="2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pt-BR" sz="2800" b="1" dirty="0">
                <a:solidFill>
                  <a:schemeClr val="bg1"/>
                </a:solidFill>
              </a:rPr>
              <a:t> Empresas </a:t>
            </a:r>
          </a:p>
          <a:p>
            <a:pPr>
              <a:lnSpc>
                <a:spcPct val="2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pt-BR" sz="2800" b="1" dirty="0">
                <a:solidFill>
                  <a:schemeClr val="bg1"/>
                </a:solidFill>
              </a:rPr>
              <a:t>  Sem  parcerias. </a:t>
            </a:r>
            <a:endParaRPr lang="pt-BR" sz="2400" dirty="0">
              <a:solidFill>
                <a:schemeClr val="bg1"/>
              </a:solidFill>
            </a:endParaRPr>
          </a:p>
          <a:p>
            <a:pPr lvl="1"/>
            <a:endParaRPr lang="pt-B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9848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EEDD60-B0E4-9B31-0E3F-6F70503AAA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27B39471-02BF-BB36-D669-E099E181438D}"/>
              </a:ext>
            </a:extLst>
          </p:cNvPr>
          <p:cNvSpPr txBox="1"/>
          <p:nvPr/>
        </p:nvSpPr>
        <p:spPr>
          <a:xfrm>
            <a:off x="387173" y="1417638"/>
            <a:ext cx="8369654" cy="5888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endParaRPr lang="pt-BR" sz="2800" b="1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pt-BR" sz="2800" b="1" dirty="0">
                <a:solidFill>
                  <a:schemeClr val="bg1"/>
                </a:solidFill>
              </a:rPr>
              <a:t> DEFESA PRÉVIA: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endParaRPr lang="pt-BR" sz="2800" b="1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pt-BR" sz="2800" b="1" dirty="0">
                <a:solidFill>
                  <a:schemeClr val="bg1"/>
                </a:solidFill>
              </a:rPr>
              <a:t> DEFESA FINAL: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endParaRPr lang="pt-BR" sz="2800" b="1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endParaRPr lang="pt-BR" sz="2400" dirty="0">
              <a:solidFill>
                <a:schemeClr val="bg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pt-BR" sz="2400" dirty="0">
              <a:solidFill>
                <a:schemeClr val="bg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pt-BR" sz="2400" dirty="0">
              <a:solidFill>
                <a:schemeClr val="bg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pt-BR" sz="2400" dirty="0">
              <a:solidFill>
                <a:schemeClr val="bg1"/>
              </a:solidFill>
            </a:endParaRPr>
          </a:p>
          <a:p>
            <a:pPr>
              <a:lnSpc>
                <a:spcPct val="250000"/>
              </a:lnSpc>
              <a:spcBef>
                <a:spcPct val="0"/>
              </a:spcBef>
            </a:pPr>
            <a:endParaRPr lang="pt-BR" sz="2800" b="1" dirty="0">
              <a:solidFill>
                <a:schemeClr val="bg1"/>
              </a:solidFill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878A14BC-3609-475D-1E17-06F5537F0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pt-BR" b="1" dirty="0"/>
              <a:t>DATAS PROVÁVEIS</a:t>
            </a:r>
            <a:endParaRPr lang="pt-BR" b="1" noProof="0" dirty="0"/>
          </a:p>
        </p:txBody>
      </p:sp>
    </p:spTree>
    <p:extLst>
      <p:ext uri="{BB962C8B-B14F-4D97-AF65-F5344CB8AC3E}">
        <p14:creationId xmlns:p14="http://schemas.microsoft.com/office/powerpoint/2010/main" val="11687244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/>
          <p:nvPr/>
        </p:nvSpPr>
        <p:spPr>
          <a:xfrm>
            <a:off x="766896" y="255992"/>
            <a:ext cx="7858180" cy="1670990"/>
          </a:xfrm>
          <a:prstGeom prst="rect">
            <a:avLst/>
          </a:prstGeom>
          <a:gradFill>
            <a:gsLst>
              <a:gs pos="0">
                <a:srgbClr val="006600"/>
              </a:gs>
              <a:gs pos="31000">
                <a:srgbClr val="006600"/>
              </a:gs>
              <a:gs pos="100000">
                <a:schemeClr val="dk1"/>
              </a:gs>
            </a:gsLst>
            <a:lin ang="5400000" scaled="0"/>
          </a:gradFill>
          <a:ln>
            <a:solidFill>
              <a:schemeClr val="bg1"/>
            </a:solidFill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spcBef>
                <a:spcPts val="0"/>
              </a:spcBef>
              <a:buClr>
                <a:srgbClr val="FFFF00"/>
              </a:buClr>
              <a:buSzPts val="4400"/>
            </a:pPr>
            <a:r>
              <a:rPr lang="pt-BR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ETAPAS DA APRESENTAÇÃO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D9A5AA55-3E1E-475A-7645-3DDE990413CF}"/>
              </a:ext>
            </a:extLst>
          </p:cNvPr>
          <p:cNvSpPr txBox="1">
            <a:spLocks/>
          </p:cNvSpPr>
          <p:nvPr/>
        </p:nvSpPr>
        <p:spPr>
          <a:xfrm>
            <a:off x="581186" y="2428903"/>
            <a:ext cx="8229600" cy="114300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/>
              <a:t>MEMORIAL NO PROGRAMA</a:t>
            </a:r>
            <a:endParaRPr lang="pt-BR" sz="3100" b="1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1177FC47-B9CC-CA37-C6D6-AE6554AFE3CF}"/>
              </a:ext>
            </a:extLst>
          </p:cNvPr>
          <p:cNvSpPr txBox="1">
            <a:spLocks/>
          </p:cNvSpPr>
          <p:nvPr/>
        </p:nvSpPr>
        <p:spPr>
          <a:xfrm>
            <a:off x="581186" y="3857831"/>
            <a:ext cx="8229600" cy="114300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/>
              <a:t>PRODUTOS DA TESE</a:t>
            </a:r>
            <a:endParaRPr lang="pt-BR" sz="3100" b="1" dirty="0"/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D16C2EB6-6663-BBB5-838D-308A88FB0EB4}"/>
              </a:ext>
            </a:extLst>
          </p:cNvPr>
          <p:cNvSpPr txBox="1">
            <a:spLocks/>
          </p:cNvSpPr>
          <p:nvPr/>
        </p:nvSpPr>
        <p:spPr>
          <a:xfrm>
            <a:off x="581186" y="5194794"/>
            <a:ext cx="8229600" cy="114300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/>
              <a:t>ARTIGO DE VALIDAÇÃO</a:t>
            </a:r>
            <a:endParaRPr lang="pt-BR" sz="3100" b="1" dirty="0"/>
          </a:p>
        </p:txBody>
      </p:sp>
    </p:spTree>
    <p:extLst>
      <p:ext uri="{BB962C8B-B14F-4D97-AF65-F5344CB8AC3E}">
        <p14:creationId xmlns:p14="http://schemas.microsoft.com/office/powerpoint/2010/main" val="28646839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2E7F9C-4EF8-D182-435D-7E07AA602F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0E4B6B-C620-640A-C37B-2663AC7AC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noProof="0" dirty="0"/>
              <a:t>MATURIDADE TECNOLÓGICA</a:t>
            </a:r>
            <a:br>
              <a:rPr lang="pt-BR" b="1" noProof="0" dirty="0"/>
            </a:br>
            <a:r>
              <a:rPr lang="pt-BR" b="1" noProof="0" dirty="0"/>
              <a:t> </a:t>
            </a:r>
            <a:r>
              <a:rPr lang="pt-BR" sz="3100" b="1" noProof="0" dirty="0"/>
              <a:t>Escala TRL (</a:t>
            </a:r>
            <a:r>
              <a:rPr lang="pt-BR" sz="3100" b="1" i="1" noProof="0" dirty="0"/>
              <a:t>Technology </a:t>
            </a:r>
            <a:r>
              <a:rPr lang="pt-BR" sz="3100" b="1" i="1" noProof="0" dirty="0" err="1"/>
              <a:t>Readiness</a:t>
            </a:r>
            <a:r>
              <a:rPr lang="pt-BR" sz="3100" b="1" i="1" noProof="0" dirty="0"/>
              <a:t> </a:t>
            </a:r>
            <a:r>
              <a:rPr lang="pt-BR" sz="3100" b="1" i="1" noProof="0" dirty="0" err="1"/>
              <a:t>Levels</a:t>
            </a:r>
            <a:r>
              <a:rPr lang="pt-BR" sz="3100" b="1" i="1" noProof="0" dirty="0"/>
              <a:t>)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14696796-5A78-160C-0A99-EF22C5C67C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89614"/>
            <a:ext cx="9144800" cy="5133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2611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3728" y="228143"/>
            <a:ext cx="8756543" cy="1143000"/>
          </a:xfrm>
        </p:spPr>
        <p:txBody>
          <a:bodyPr>
            <a:normAutofit fontScale="90000"/>
          </a:bodyPr>
          <a:lstStyle/>
          <a:p>
            <a:r>
              <a:rPr lang="pt-BR" b="1" noProof="0" dirty="0"/>
              <a:t>APLICABILIDADE IMEDIATA PRETENDIDA</a:t>
            </a:r>
          </a:p>
        </p:txBody>
      </p:sp>
    </p:spTree>
    <p:extLst>
      <p:ext uri="{BB962C8B-B14F-4D97-AF65-F5344CB8AC3E}">
        <p14:creationId xmlns:p14="http://schemas.microsoft.com/office/powerpoint/2010/main" val="29466065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noProof="0" dirty="0"/>
              <a:t>INSERÇÃO SOCIAL PREVISTA</a:t>
            </a:r>
          </a:p>
        </p:txBody>
      </p:sp>
    </p:spTree>
    <p:extLst>
      <p:ext uri="{BB962C8B-B14F-4D97-AF65-F5344CB8AC3E}">
        <p14:creationId xmlns:p14="http://schemas.microsoft.com/office/powerpoint/2010/main" val="40711689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C945BC-DF38-D9B7-CD2F-08A47F9861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CA24C33E-A1A9-E2AB-C22C-B0AF3A0CEA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5113" y="2387842"/>
            <a:ext cx="2147479" cy="18130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bg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592E327B-8035-79EF-3B31-4B482F7380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037" y="2387843"/>
            <a:ext cx="1845584" cy="19188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bg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Imagem 11" descr="Logotipo&#10;&#10;O conteúdo gerado por IA pode estar incorreto.">
            <a:extLst>
              <a:ext uri="{FF2B5EF4-FFF2-40B4-BE49-F238E27FC236}">
                <a16:creationId xmlns:a16="http://schemas.microsoft.com/office/drawing/2014/main" id="{02BDDBEB-4A1C-BAB2-7921-799F0D121A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143" b="89905" l="8468" r="89919">
                        <a14:foregroundMark x1="32258" y1="16381" x2="33266" y2="29905"/>
                        <a14:foregroundMark x1="52419" y1="9333" x2="47984" y2="27619"/>
                        <a14:foregroundMark x1="66734" y1="14476" x2="61895" y2="33524"/>
                        <a14:foregroundMark x1="61895" y1="33524" x2="62298" y2="37333"/>
                        <a14:foregroundMark x1="8669" y1="78286" x2="8669" y2="78286"/>
                        <a14:foregroundMark x1="47984" y1="82476" x2="49597" y2="88571"/>
                        <a14:foregroundMark x1="89919" y1="78667" x2="89919" y2="78667"/>
                        <a14:foregroundMark x1="89919" y1="83810" x2="89919" y2="83810"/>
                      </a14:backgroundRemoval>
                    </a14:imgEffect>
                  </a14:imgLayer>
                </a14:imgProps>
              </a:ext>
            </a:extLst>
          </a:blip>
          <a:srcRect l="4237" t="1908" r="3253" b="5868"/>
          <a:stretch>
            <a:fillRect/>
          </a:stretch>
        </p:blipFill>
        <p:spPr>
          <a:xfrm>
            <a:off x="3805220" y="2362900"/>
            <a:ext cx="1845583" cy="19437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8162314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286082-3324-8331-5217-DDDE8088A8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Conector reto 10">
            <a:extLst>
              <a:ext uri="{FF2B5EF4-FFF2-40B4-BE49-F238E27FC236}">
                <a16:creationId xmlns:a16="http://schemas.microsoft.com/office/drawing/2014/main" id="{56831A41-9B26-6FB6-B7CA-AB710C949050}"/>
              </a:ext>
            </a:extLst>
          </p:cNvPr>
          <p:cNvCxnSpPr>
            <a:cxnSpLocks/>
          </p:cNvCxnSpPr>
          <p:nvPr/>
        </p:nvCxnSpPr>
        <p:spPr>
          <a:xfrm>
            <a:off x="325881" y="3085579"/>
            <a:ext cx="0" cy="59270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" name="Shape 184">
            <a:extLst>
              <a:ext uri="{FF2B5EF4-FFF2-40B4-BE49-F238E27FC236}">
                <a16:creationId xmlns:a16="http://schemas.microsoft.com/office/drawing/2014/main" id="{E35BD113-4687-6464-CD6A-A700C94BD300}"/>
              </a:ext>
            </a:extLst>
          </p:cNvPr>
          <p:cNvSpPr txBox="1"/>
          <p:nvPr/>
        </p:nvSpPr>
        <p:spPr>
          <a:xfrm>
            <a:off x="464949" y="216805"/>
            <a:ext cx="8322590" cy="883576"/>
          </a:xfrm>
          <a:prstGeom prst="rect">
            <a:avLst/>
          </a:prstGeom>
          <a:gradFill>
            <a:gsLst>
              <a:gs pos="0">
                <a:srgbClr val="006600"/>
              </a:gs>
              <a:gs pos="31000">
                <a:srgbClr val="006600"/>
              </a:gs>
              <a:gs pos="100000">
                <a:schemeClr val="dk1"/>
              </a:gs>
            </a:gsLst>
            <a:lin ang="5400000" scaled="0"/>
          </a:gradFill>
          <a:ln>
            <a:solidFill>
              <a:schemeClr val="bg1"/>
            </a:solidFill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spcBef>
                <a:spcPts val="0"/>
              </a:spcBef>
              <a:buClr>
                <a:srgbClr val="FFFF00"/>
              </a:buClr>
              <a:buSzPts val="4400"/>
            </a:pP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Núcleo de Produção Intelectual (NPI) </a:t>
            </a:r>
          </a:p>
          <a:p>
            <a:pPr algn="ctr">
              <a:spcBef>
                <a:spcPts val="0"/>
              </a:spcBef>
              <a:buClr>
                <a:srgbClr val="FFFF00"/>
              </a:buClr>
              <a:buSzPts val="4400"/>
            </a:pPr>
            <a:r>
              <a:rPr lang="pt-BR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NOME PÓS-GRADUANDO</a:t>
            </a:r>
          </a:p>
        </p:txBody>
      </p:sp>
      <p:cxnSp>
        <p:nvCxnSpPr>
          <p:cNvPr id="2" name="Conector reto 21">
            <a:extLst>
              <a:ext uri="{FF2B5EF4-FFF2-40B4-BE49-F238E27FC236}">
                <a16:creationId xmlns:a16="http://schemas.microsoft.com/office/drawing/2014/main" id="{C4AD98E6-DDA2-2F15-6698-FBF33062AF13}"/>
              </a:ext>
            </a:extLst>
          </p:cNvPr>
          <p:cNvCxnSpPr>
            <a:cxnSpLocks/>
          </p:cNvCxnSpPr>
          <p:nvPr/>
        </p:nvCxnSpPr>
        <p:spPr>
          <a:xfrm>
            <a:off x="4620129" y="2404225"/>
            <a:ext cx="0" cy="73722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" name="Conector reto 10">
            <a:extLst>
              <a:ext uri="{FF2B5EF4-FFF2-40B4-BE49-F238E27FC236}">
                <a16:creationId xmlns:a16="http://schemas.microsoft.com/office/drawing/2014/main" id="{4021B86B-30CD-FE0C-7015-91ADEA92DD76}"/>
              </a:ext>
            </a:extLst>
          </p:cNvPr>
          <p:cNvCxnSpPr>
            <a:cxnSpLocks/>
          </p:cNvCxnSpPr>
          <p:nvPr/>
        </p:nvCxnSpPr>
        <p:spPr>
          <a:xfrm>
            <a:off x="1828267" y="1878383"/>
            <a:ext cx="2151190" cy="375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Retângulo de cantos arredondados 8">
            <a:extLst>
              <a:ext uri="{FF2B5EF4-FFF2-40B4-BE49-F238E27FC236}">
                <a16:creationId xmlns:a16="http://schemas.microsoft.com/office/drawing/2014/main" id="{A984EDBF-2672-3F7E-751F-00320D11A90C}"/>
              </a:ext>
            </a:extLst>
          </p:cNvPr>
          <p:cNvSpPr/>
          <p:nvPr/>
        </p:nvSpPr>
        <p:spPr>
          <a:xfrm>
            <a:off x="562530" y="1181842"/>
            <a:ext cx="1237904" cy="1496676"/>
          </a:xfrm>
          <a:prstGeom prst="roundRect">
            <a:avLst/>
          </a:prstGeom>
          <a:gradFill flip="none" rotWithShape="1">
            <a:gsLst>
              <a:gs pos="50000">
                <a:schemeClr val="bg1"/>
              </a:gs>
              <a:gs pos="100000">
                <a:srgbClr val="006600"/>
              </a:gs>
            </a:gsLst>
            <a:path path="rect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cxnSp>
        <p:nvCxnSpPr>
          <p:cNvPr id="8" name="Conector reto 19">
            <a:extLst>
              <a:ext uri="{FF2B5EF4-FFF2-40B4-BE49-F238E27FC236}">
                <a16:creationId xmlns:a16="http://schemas.microsoft.com/office/drawing/2014/main" id="{DFB16D6E-AD2E-5829-D25F-9951DD449126}"/>
              </a:ext>
            </a:extLst>
          </p:cNvPr>
          <p:cNvCxnSpPr>
            <a:cxnSpLocks/>
          </p:cNvCxnSpPr>
          <p:nvPr/>
        </p:nvCxnSpPr>
        <p:spPr>
          <a:xfrm>
            <a:off x="307277" y="3101978"/>
            <a:ext cx="838268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CaixaDeTexto 8">
            <a:extLst>
              <a:ext uri="{FF2B5EF4-FFF2-40B4-BE49-F238E27FC236}">
                <a16:creationId xmlns:a16="http://schemas.microsoft.com/office/drawing/2014/main" id="{548BFCEF-7E3D-869B-E267-CF9F32B4249F}"/>
              </a:ext>
            </a:extLst>
          </p:cNvPr>
          <p:cNvSpPr txBox="1"/>
          <p:nvPr/>
        </p:nvSpPr>
        <p:spPr>
          <a:xfrm>
            <a:off x="-49638" y="2670081"/>
            <a:ext cx="246291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50" b="1" dirty="0">
                <a:solidFill>
                  <a:srgbClr val="FFFF00"/>
                </a:solidFill>
              </a:rPr>
              <a:t>Orientador:</a:t>
            </a:r>
          </a:p>
          <a:p>
            <a:pPr algn="ctr"/>
            <a:r>
              <a:rPr lang="pt-BR" sz="1050" b="1" dirty="0">
                <a:solidFill>
                  <a:srgbClr val="FFFF00"/>
                </a:solidFill>
              </a:rPr>
              <a:t>Prof. Dr.  XXXXX</a:t>
            </a:r>
          </a:p>
        </p:txBody>
      </p:sp>
      <p:sp>
        <p:nvSpPr>
          <p:cNvPr id="12" name="Retângulo de cantos arredondados 46">
            <a:extLst>
              <a:ext uri="{FF2B5EF4-FFF2-40B4-BE49-F238E27FC236}">
                <a16:creationId xmlns:a16="http://schemas.microsoft.com/office/drawing/2014/main" id="{68267AB8-609D-7817-C70E-42084B6A3554}"/>
              </a:ext>
            </a:extLst>
          </p:cNvPr>
          <p:cNvSpPr/>
          <p:nvPr/>
        </p:nvSpPr>
        <p:spPr>
          <a:xfrm>
            <a:off x="106493" y="3292819"/>
            <a:ext cx="1440160" cy="397154"/>
          </a:xfrm>
          <a:prstGeom prst="roundRect">
            <a:avLst/>
          </a:prstGeom>
          <a:gradFill flip="none" rotWithShape="1">
            <a:gsLst>
              <a:gs pos="50000">
                <a:schemeClr val="bg1"/>
              </a:gs>
              <a:gs pos="100000">
                <a:srgbClr val="92D050"/>
              </a:gs>
            </a:gsLst>
            <a:path path="rect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5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STAFF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22222825-560E-3047-D195-8709AA950928}"/>
              </a:ext>
            </a:extLst>
          </p:cNvPr>
          <p:cNvSpPr txBox="1"/>
          <p:nvPr/>
        </p:nvSpPr>
        <p:spPr>
          <a:xfrm>
            <a:off x="24099" y="4915980"/>
            <a:ext cx="10741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" b="1" dirty="0">
                <a:solidFill>
                  <a:srgbClr val="FFFF00"/>
                </a:solidFill>
              </a:rPr>
              <a:t>Prof. Dr. Anderson Bentes de Lima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9F3001B9-16FA-5859-F47F-0AF4C41FB7D2}"/>
              </a:ext>
            </a:extLst>
          </p:cNvPr>
          <p:cNvSpPr txBox="1"/>
          <p:nvPr/>
        </p:nvSpPr>
        <p:spPr>
          <a:xfrm>
            <a:off x="7056180" y="2653824"/>
            <a:ext cx="2251256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50" b="1" dirty="0">
                <a:solidFill>
                  <a:srgbClr val="FFFF00"/>
                </a:solidFill>
              </a:rPr>
              <a:t>Coorientadora:</a:t>
            </a:r>
          </a:p>
          <a:p>
            <a:pPr algn="ctr"/>
            <a:r>
              <a:rPr lang="pt-BR" sz="1050" b="1" dirty="0">
                <a:solidFill>
                  <a:srgbClr val="FFFF00"/>
                </a:solidFill>
              </a:rPr>
              <a:t>Profa. Dra. XXXXX</a:t>
            </a:r>
          </a:p>
          <a:p>
            <a:pPr algn="ctr"/>
            <a:endParaRPr lang="pt-BR" sz="1050" b="1" dirty="0">
              <a:solidFill>
                <a:srgbClr val="FFFF00"/>
              </a:solidFill>
            </a:endParaRP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9A747E98-716E-7B91-DD25-D619D56D0035}"/>
              </a:ext>
            </a:extLst>
          </p:cNvPr>
          <p:cNvSpPr txBox="1"/>
          <p:nvPr/>
        </p:nvSpPr>
        <p:spPr>
          <a:xfrm>
            <a:off x="2229628" y="4905699"/>
            <a:ext cx="955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" b="1" dirty="0">
                <a:solidFill>
                  <a:srgbClr val="FFFF00"/>
                </a:solidFill>
              </a:rPr>
              <a:t>Ma. </a:t>
            </a:r>
            <a:r>
              <a:rPr lang="pt-BR" sz="800" b="1" dirty="0" err="1">
                <a:solidFill>
                  <a:srgbClr val="FFFF00"/>
                </a:solidFill>
              </a:rPr>
              <a:t>Marireth</a:t>
            </a:r>
            <a:r>
              <a:rPr lang="pt-BR" sz="800" b="1" dirty="0">
                <a:solidFill>
                  <a:srgbClr val="FFFF00"/>
                </a:solidFill>
              </a:rPr>
              <a:t> Carvalho de Andrade</a:t>
            </a:r>
          </a:p>
        </p:txBody>
      </p:sp>
      <p:sp>
        <p:nvSpPr>
          <p:cNvPr id="27" name="Retângulo de cantos arredondados 6">
            <a:extLst>
              <a:ext uri="{FF2B5EF4-FFF2-40B4-BE49-F238E27FC236}">
                <a16:creationId xmlns:a16="http://schemas.microsoft.com/office/drawing/2014/main" id="{B372E19E-471C-CCA8-2759-30D109F2A7D6}"/>
              </a:ext>
            </a:extLst>
          </p:cNvPr>
          <p:cNvSpPr/>
          <p:nvPr/>
        </p:nvSpPr>
        <p:spPr>
          <a:xfrm>
            <a:off x="4007291" y="1163435"/>
            <a:ext cx="1237905" cy="1642707"/>
          </a:xfrm>
          <a:prstGeom prst="roundRect">
            <a:avLst/>
          </a:prstGeom>
          <a:gradFill flip="none" rotWithShape="1">
            <a:gsLst>
              <a:gs pos="6400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 dirty="0"/>
          </a:p>
        </p:txBody>
      </p:sp>
      <p:sp>
        <p:nvSpPr>
          <p:cNvPr id="29" name="Retângulo de cantos arredondados 8">
            <a:extLst>
              <a:ext uri="{FF2B5EF4-FFF2-40B4-BE49-F238E27FC236}">
                <a16:creationId xmlns:a16="http://schemas.microsoft.com/office/drawing/2014/main" id="{013B9D1E-CAC8-02A1-CB3E-607A730A6737}"/>
              </a:ext>
            </a:extLst>
          </p:cNvPr>
          <p:cNvSpPr/>
          <p:nvPr/>
        </p:nvSpPr>
        <p:spPr>
          <a:xfrm>
            <a:off x="7452053" y="1163435"/>
            <a:ext cx="1237904" cy="1496676"/>
          </a:xfrm>
          <a:prstGeom prst="roundRect">
            <a:avLst/>
          </a:prstGeom>
          <a:gradFill flip="none" rotWithShape="1">
            <a:gsLst>
              <a:gs pos="50000">
                <a:schemeClr val="bg1"/>
              </a:gs>
              <a:gs pos="100000">
                <a:srgbClr val="006600"/>
              </a:gs>
            </a:gsLst>
            <a:path path="rect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cxnSp>
        <p:nvCxnSpPr>
          <p:cNvPr id="30" name="Conector reto 10">
            <a:extLst>
              <a:ext uri="{FF2B5EF4-FFF2-40B4-BE49-F238E27FC236}">
                <a16:creationId xmlns:a16="http://schemas.microsoft.com/office/drawing/2014/main" id="{279DCC98-D0D6-FFD7-E748-432FA5BAFA72}"/>
              </a:ext>
            </a:extLst>
          </p:cNvPr>
          <p:cNvCxnSpPr>
            <a:cxnSpLocks/>
          </p:cNvCxnSpPr>
          <p:nvPr/>
        </p:nvCxnSpPr>
        <p:spPr>
          <a:xfrm>
            <a:off x="5287435" y="1887570"/>
            <a:ext cx="2151190" cy="375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to 10">
            <a:extLst>
              <a:ext uri="{FF2B5EF4-FFF2-40B4-BE49-F238E27FC236}">
                <a16:creationId xmlns:a16="http://schemas.microsoft.com/office/drawing/2014/main" id="{AFF29CDE-7B42-411E-FA0C-85C72355C056}"/>
              </a:ext>
            </a:extLst>
          </p:cNvPr>
          <p:cNvCxnSpPr>
            <a:cxnSpLocks/>
          </p:cNvCxnSpPr>
          <p:nvPr/>
        </p:nvCxnSpPr>
        <p:spPr>
          <a:xfrm>
            <a:off x="3223854" y="3096916"/>
            <a:ext cx="0" cy="59270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to 10">
            <a:extLst>
              <a:ext uri="{FF2B5EF4-FFF2-40B4-BE49-F238E27FC236}">
                <a16:creationId xmlns:a16="http://schemas.microsoft.com/office/drawing/2014/main" id="{6F2C74A3-BC8B-182B-9A70-1EA9C600DCCF}"/>
              </a:ext>
            </a:extLst>
          </p:cNvPr>
          <p:cNvCxnSpPr>
            <a:cxnSpLocks/>
          </p:cNvCxnSpPr>
          <p:nvPr/>
        </p:nvCxnSpPr>
        <p:spPr>
          <a:xfrm>
            <a:off x="6272797" y="3085577"/>
            <a:ext cx="0" cy="59270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to 10">
            <a:extLst>
              <a:ext uri="{FF2B5EF4-FFF2-40B4-BE49-F238E27FC236}">
                <a16:creationId xmlns:a16="http://schemas.microsoft.com/office/drawing/2014/main" id="{5E2549ED-EB2A-D9B6-6F9E-37C83417323F}"/>
              </a:ext>
            </a:extLst>
          </p:cNvPr>
          <p:cNvCxnSpPr>
            <a:cxnSpLocks/>
          </p:cNvCxnSpPr>
          <p:nvPr/>
        </p:nvCxnSpPr>
        <p:spPr>
          <a:xfrm>
            <a:off x="8689957" y="3085576"/>
            <a:ext cx="0" cy="59270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Retângulo de cantos arredondados 14">
            <a:extLst>
              <a:ext uri="{FF2B5EF4-FFF2-40B4-BE49-F238E27FC236}">
                <a16:creationId xmlns:a16="http://schemas.microsoft.com/office/drawing/2014/main" id="{BF6D7FEF-4D79-0241-F8B7-984B1D9DD3DA}"/>
              </a:ext>
            </a:extLst>
          </p:cNvPr>
          <p:cNvSpPr/>
          <p:nvPr/>
        </p:nvSpPr>
        <p:spPr>
          <a:xfrm>
            <a:off x="2574845" y="3307337"/>
            <a:ext cx="1440160" cy="397154"/>
          </a:xfrm>
          <a:prstGeom prst="roundRect">
            <a:avLst/>
          </a:prstGeom>
          <a:gradFill flip="none" rotWithShape="1">
            <a:gsLst>
              <a:gs pos="50000">
                <a:schemeClr val="bg1"/>
              </a:gs>
              <a:gs pos="100000">
                <a:schemeClr val="accent3">
                  <a:lumMod val="60000"/>
                  <a:lumOff val="40000"/>
                </a:schemeClr>
              </a:gs>
            </a:gsLst>
            <a:path path="rect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Egressos</a:t>
            </a:r>
          </a:p>
        </p:txBody>
      </p:sp>
      <p:sp>
        <p:nvSpPr>
          <p:cNvPr id="41" name="Retângulo de cantos arredondados 14">
            <a:extLst>
              <a:ext uri="{FF2B5EF4-FFF2-40B4-BE49-F238E27FC236}">
                <a16:creationId xmlns:a16="http://schemas.microsoft.com/office/drawing/2014/main" id="{92D44BF3-F1D0-E8E1-D564-B2E30FCB9D4D}"/>
              </a:ext>
            </a:extLst>
          </p:cNvPr>
          <p:cNvSpPr/>
          <p:nvPr/>
        </p:nvSpPr>
        <p:spPr>
          <a:xfrm>
            <a:off x="5503021" y="3319355"/>
            <a:ext cx="1440160" cy="397154"/>
          </a:xfrm>
          <a:prstGeom prst="roundRect">
            <a:avLst/>
          </a:prstGeom>
          <a:gradFill flip="none" rotWithShape="1">
            <a:gsLst>
              <a:gs pos="50000">
                <a:schemeClr val="bg1"/>
              </a:gs>
              <a:gs pos="100000">
                <a:schemeClr val="accent1">
                  <a:lumMod val="40000"/>
                  <a:lumOff val="60000"/>
                </a:schemeClr>
              </a:gs>
            </a:gsLst>
            <a:path path="rect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Pós-Graduandos</a:t>
            </a:r>
          </a:p>
        </p:txBody>
      </p:sp>
      <p:sp>
        <p:nvSpPr>
          <p:cNvPr id="42" name="Retângulo de cantos arredondados 14">
            <a:extLst>
              <a:ext uri="{FF2B5EF4-FFF2-40B4-BE49-F238E27FC236}">
                <a16:creationId xmlns:a16="http://schemas.microsoft.com/office/drawing/2014/main" id="{454DCB78-BD77-E577-68C3-A62688126F84}"/>
              </a:ext>
            </a:extLst>
          </p:cNvPr>
          <p:cNvSpPr/>
          <p:nvPr/>
        </p:nvSpPr>
        <p:spPr>
          <a:xfrm>
            <a:off x="7597347" y="3300863"/>
            <a:ext cx="1440160" cy="397154"/>
          </a:xfrm>
          <a:prstGeom prst="roundRect">
            <a:avLst/>
          </a:prstGeom>
          <a:gradFill flip="none" rotWithShape="1">
            <a:gsLst>
              <a:gs pos="50000">
                <a:schemeClr val="bg1"/>
              </a:gs>
              <a:gs pos="100000">
                <a:schemeClr val="accent1">
                  <a:lumMod val="75000"/>
                </a:schemeClr>
              </a:gs>
            </a:gsLst>
            <a:path path="rect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Graduandos</a:t>
            </a:r>
          </a:p>
        </p:txBody>
      </p:sp>
      <p:sp>
        <p:nvSpPr>
          <p:cNvPr id="43" name="Retângulo de cantos arredondados 46">
            <a:extLst>
              <a:ext uri="{FF2B5EF4-FFF2-40B4-BE49-F238E27FC236}">
                <a16:creationId xmlns:a16="http://schemas.microsoft.com/office/drawing/2014/main" id="{599667F9-5EE0-C874-6457-9CF49BEA1308}"/>
              </a:ext>
            </a:extLst>
          </p:cNvPr>
          <p:cNvSpPr/>
          <p:nvPr/>
        </p:nvSpPr>
        <p:spPr>
          <a:xfrm>
            <a:off x="83219" y="3851064"/>
            <a:ext cx="955872" cy="1047054"/>
          </a:xfrm>
          <a:prstGeom prst="roundRect">
            <a:avLst/>
          </a:prstGeom>
          <a:gradFill flip="none" rotWithShape="1">
            <a:gsLst>
              <a:gs pos="50000">
                <a:schemeClr val="bg1"/>
              </a:gs>
              <a:gs pos="100000">
                <a:srgbClr val="92D050"/>
              </a:gs>
            </a:gsLst>
            <a:path path="rect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5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Retângulo de cantos arredondados 46">
            <a:extLst>
              <a:ext uri="{FF2B5EF4-FFF2-40B4-BE49-F238E27FC236}">
                <a16:creationId xmlns:a16="http://schemas.microsoft.com/office/drawing/2014/main" id="{772946DB-48ED-FA4D-5AD4-A9143FDC86FD}"/>
              </a:ext>
            </a:extLst>
          </p:cNvPr>
          <p:cNvSpPr/>
          <p:nvPr/>
        </p:nvSpPr>
        <p:spPr>
          <a:xfrm>
            <a:off x="1162121" y="3851064"/>
            <a:ext cx="955872" cy="1047054"/>
          </a:xfrm>
          <a:prstGeom prst="roundRect">
            <a:avLst/>
          </a:prstGeom>
          <a:gradFill flip="none" rotWithShape="1">
            <a:gsLst>
              <a:gs pos="50000">
                <a:schemeClr val="bg1"/>
              </a:gs>
              <a:gs pos="100000">
                <a:srgbClr val="92D050"/>
              </a:gs>
            </a:gsLst>
            <a:path path="rect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5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Retângulo de cantos arredondados 14">
            <a:extLst>
              <a:ext uri="{FF2B5EF4-FFF2-40B4-BE49-F238E27FC236}">
                <a16:creationId xmlns:a16="http://schemas.microsoft.com/office/drawing/2014/main" id="{BF5A4D00-D09C-47E5-2079-504394CAE9D6}"/>
              </a:ext>
            </a:extLst>
          </p:cNvPr>
          <p:cNvSpPr/>
          <p:nvPr/>
        </p:nvSpPr>
        <p:spPr>
          <a:xfrm>
            <a:off x="2241023" y="3877004"/>
            <a:ext cx="936511" cy="1021111"/>
          </a:xfrm>
          <a:prstGeom prst="roundRect">
            <a:avLst/>
          </a:prstGeom>
          <a:gradFill flip="none" rotWithShape="1">
            <a:gsLst>
              <a:gs pos="50000">
                <a:schemeClr val="bg1"/>
              </a:gs>
              <a:gs pos="100000">
                <a:schemeClr val="accent3">
                  <a:lumMod val="60000"/>
                  <a:lumOff val="40000"/>
                </a:schemeClr>
              </a:gs>
            </a:gsLst>
            <a:path path="rect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Retângulo de cantos arredondados 14">
            <a:extLst>
              <a:ext uri="{FF2B5EF4-FFF2-40B4-BE49-F238E27FC236}">
                <a16:creationId xmlns:a16="http://schemas.microsoft.com/office/drawing/2014/main" id="{7354F096-7E5F-3B20-674F-0FB1234EFF84}"/>
              </a:ext>
            </a:extLst>
          </p:cNvPr>
          <p:cNvSpPr/>
          <p:nvPr/>
        </p:nvSpPr>
        <p:spPr>
          <a:xfrm>
            <a:off x="3267281" y="3864035"/>
            <a:ext cx="936511" cy="1021111"/>
          </a:xfrm>
          <a:prstGeom prst="roundRect">
            <a:avLst/>
          </a:prstGeom>
          <a:gradFill flip="none" rotWithShape="1">
            <a:gsLst>
              <a:gs pos="50000">
                <a:schemeClr val="bg1"/>
              </a:gs>
              <a:gs pos="100000">
                <a:schemeClr val="accent3">
                  <a:lumMod val="60000"/>
                  <a:lumOff val="40000"/>
                </a:schemeClr>
              </a:gs>
            </a:gsLst>
            <a:path path="rect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Retângulo de cantos arredondados 14">
            <a:extLst>
              <a:ext uri="{FF2B5EF4-FFF2-40B4-BE49-F238E27FC236}">
                <a16:creationId xmlns:a16="http://schemas.microsoft.com/office/drawing/2014/main" id="{1BD87D2B-E99E-D6B0-892D-E9B36063FEF9}"/>
              </a:ext>
            </a:extLst>
          </p:cNvPr>
          <p:cNvSpPr/>
          <p:nvPr/>
        </p:nvSpPr>
        <p:spPr>
          <a:xfrm>
            <a:off x="5025085" y="3877004"/>
            <a:ext cx="955872" cy="1018401"/>
          </a:xfrm>
          <a:prstGeom prst="roundRect">
            <a:avLst/>
          </a:prstGeom>
          <a:gradFill flip="none" rotWithShape="1">
            <a:gsLst>
              <a:gs pos="50000">
                <a:schemeClr val="bg1"/>
              </a:gs>
              <a:gs pos="100000">
                <a:schemeClr val="accent1">
                  <a:lumMod val="40000"/>
                  <a:lumOff val="60000"/>
                </a:schemeClr>
              </a:gs>
            </a:gsLst>
            <a:path path="rect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Retângulo de cantos arredondados 14">
            <a:extLst>
              <a:ext uri="{FF2B5EF4-FFF2-40B4-BE49-F238E27FC236}">
                <a16:creationId xmlns:a16="http://schemas.microsoft.com/office/drawing/2014/main" id="{C3C5851F-00B4-114D-E325-CFD5F8B3933C}"/>
              </a:ext>
            </a:extLst>
          </p:cNvPr>
          <p:cNvSpPr/>
          <p:nvPr/>
        </p:nvSpPr>
        <p:spPr>
          <a:xfrm>
            <a:off x="7130196" y="3848645"/>
            <a:ext cx="934302" cy="1029544"/>
          </a:xfrm>
          <a:prstGeom prst="roundRect">
            <a:avLst/>
          </a:prstGeom>
          <a:gradFill flip="none" rotWithShape="1">
            <a:gsLst>
              <a:gs pos="50000">
                <a:schemeClr val="bg1"/>
              </a:gs>
              <a:gs pos="100000">
                <a:schemeClr val="accent1">
                  <a:lumMod val="75000"/>
                </a:schemeClr>
              </a:gs>
            </a:gsLst>
            <a:path path="rect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Retângulo de cantos arredondados 14">
            <a:extLst>
              <a:ext uri="{FF2B5EF4-FFF2-40B4-BE49-F238E27FC236}">
                <a16:creationId xmlns:a16="http://schemas.microsoft.com/office/drawing/2014/main" id="{7B8F72D4-C210-11D6-6B51-1C75AF9A75BD}"/>
              </a:ext>
            </a:extLst>
          </p:cNvPr>
          <p:cNvSpPr/>
          <p:nvPr/>
        </p:nvSpPr>
        <p:spPr>
          <a:xfrm>
            <a:off x="8123172" y="3840269"/>
            <a:ext cx="934302" cy="1029544"/>
          </a:xfrm>
          <a:prstGeom prst="roundRect">
            <a:avLst/>
          </a:prstGeom>
          <a:gradFill flip="none" rotWithShape="1">
            <a:gsLst>
              <a:gs pos="50000">
                <a:schemeClr val="bg1"/>
              </a:gs>
              <a:gs pos="100000">
                <a:schemeClr val="accent1">
                  <a:lumMod val="75000"/>
                </a:schemeClr>
              </a:gs>
            </a:gsLst>
            <a:path path="rect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CaixaDeTexto 51">
            <a:extLst>
              <a:ext uri="{FF2B5EF4-FFF2-40B4-BE49-F238E27FC236}">
                <a16:creationId xmlns:a16="http://schemas.microsoft.com/office/drawing/2014/main" id="{46916A50-6DE3-635D-C581-4EAFFDEB0B6C}"/>
              </a:ext>
            </a:extLst>
          </p:cNvPr>
          <p:cNvSpPr txBox="1"/>
          <p:nvPr/>
        </p:nvSpPr>
        <p:spPr>
          <a:xfrm>
            <a:off x="5010596" y="4869813"/>
            <a:ext cx="95587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" b="1" dirty="0">
                <a:solidFill>
                  <a:srgbClr val="FFFF00"/>
                </a:solidFill>
              </a:rPr>
              <a:t>XXXX</a:t>
            </a:r>
          </a:p>
        </p:txBody>
      </p:sp>
      <p:sp>
        <p:nvSpPr>
          <p:cNvPr id="53" name="Retângulo de cantos arredondados 14">
            <a:extLst>
              <a:ext uri="{FF2B5EF4-FFF2-40B4-BE49-F238E27FC236}">
                <a16:creationId xmlns:a16="http://schemas.microsoft.com/office/drawing/2014/main" id="{5DE78049-28B7-EE91-0378-F74E372276DB}"/>
              </a:ext>
            </a:extLst>
          </p:cNvPr>
          <p:cNvSpPr/>
          <p:nvPr/>
        </p:nvSpPr>
        <p:spPr>
          <a:xfrm>
            <a:off x="5059339" y="5085257"/>
            <a:ext cx="955872" cy="1018401"/>
          </a:xfrm>
          <a:prstGeom prst="roundRect">
            <a:avLst/>
          </a:prstGeom>
          <a:gradFill flip="none" rotWithShape="1">
            <a:gsLst>
              <a:gs pos="50000">
                <a:schemeClr val="bg1"/>
              </a:gs>
              <a:gs pos="100000">
                <a:schemeClr val="accent1">
                  <a:lumMod val="40000"/>
                  <a:lumOff val="60000"/>
                </a:schemeClr>
              </a:gs>
            </a:gsLst>
            <a:path path="rect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CaixaDeTexto 53">
            <a:extLst>
              <a:ext uri="{FF2B5EF4-FFF2-40B4-BE49-F238E27FC236}">
                <a16:creationId xmlns:a16="http://schemas.microsoft.com/office/drawing/2014/main" id="{7BE41F2A-81F4-F7B5-0022-D2EE853C0122}"/>
              </a:ext>
            </a:extLst>
          </p:cNvPr>
          <p:cNvSpPr txBox="1"/>
          <p:nvPr/>
        </p:nvSpPr>
        <p:spPr>
          <a:xfrm>
            <a:off x="4996107" y="6096385"/>
            <a:ext cx="95587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" b="1" dirty="0">
                <a:solidFill>
                  <a:srgbClr val="FFFF00"/>
                </a:solidFill>
              </a:rPr>
              <a:t>XXXX</a:t>
            </a:r>
          </a:p>
        </p:txBody>
      </p:sp>
      <p:sp>
        <p:nvSpPr>
          <p:cNvPr id="55" name="CaixaDeTexto 54">
            <a:extLst>
              <a:ext uri="{FF2B5EF4-FFF2-40B4-BE49-F238E27FC236}">
                <a16:creationId xmlns:a16="http://schemas.microsoft.com/office/drawing/2014/main" id="{23833875-434B-7888-2CA0-86DC4C744C7C}"/>
              </a:ext>
            </a:extLst>
          </p:cNvPr>
          <p:cNvSpPr txBox="1"/>
          <p:nvPr/>
        </p:nvSpPr>
        <p:spPr>
          <a:xfrm>
            <a:off x="1141710" y="4921087"/>
            <a:ext cx="95587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" b="1" dirty="0">
                <a:solidFill>
                  <a:srgbClr val="FFFF00"/>
                </a:solidFill>
              </a:rPr>
              <a:t>XXXX</a:t>
            </a:r>
          </a:p>
        </p:txBody>
      </p:sp>
      <p:sp>
        <p:nvSpPr>
          <p:cNvPr id="56" name="CaixaDeTexto 55">
            <a:extLst>
              <a:ext uri="{FF2B5EF4-FFF2-40B4-BE49-F238E27FC236}">
                <a16:creationId xmlns:a16="http://schemas.microsoft.com/office/drawing/2014/main" id="{6E9ECFD8-E760-DC42-759B-D6129A5CA1ED}"/>
              </a:ext>
            </a:extLst>
          </p:cNvPr>
          <p:cNvSpPr txBox="1"/>
          <p:nvPr/>
        </p:nvSpPr>
        <p:spPr>
          <a:xfrm>
            <a:off x="3267281" y="4914011"/>
            <a:ext cx="95587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" b="1" dirty="0">
                <a:solidFill>
                  <a:srgbClr val="FFFF00"/>
                </a:solidFill>
              </a:rPr>
              <a:t>XXXX</a:t>
            </a:r>
          </a:p>
        </p:txBody>
      </p:sp>
      <p:sp>
        <p:nvSpPr>
          <p:cNvPr id="57" name="Retângulo de cantos arredondados 14">
            <a:extLst>
              <a:ext uri="{FF2B5EF4-FFF2-40B4-BE49-F238E27FC236}">
                <a16:creationId xmlns:a16="http://schemas.microsoft.com/office/drawing/2014/main" id="{9036433B-4246-92CD-0DF3-FF384DE5F2C9}"/>
              </a:ext>
            </a:extLst>
          </p:cNvPr>
          <p:cNvSpPr/>
          <p:nvPr/>
        </p:nvSpPr>
        <p:spPr>
          <a:xfrm>
            <a:off x="6100308" y="5077984"/>
            <a:ext cx="955872" cy="1018401"/>
          </a:xfrm>
          <a:prstGeom prst="roundRect">
            <a:avLst/>
          </a:prstGeom>
          <a:gradFill flip="none" rotWithShape="1">
            <a:gsLst>
              <a:gs pos="50000">
                <a:schemeClr val="bg1"/>
              </a:gs>
              <a:gs pos="100000">
                <a:schemeClr val="accent1">
                  <a:lumMod val="40000"/>
                  <a:lumOff val="60000"/>
                </a:schemeClr>
              </a:gs>
            </a:gsLst>
            <a:path path="rect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CaixaDeTexto 57">
            <a:extLst>
              <a:ext uri="{FF2B5EF4-FFF2-40B4-BE49-F238E27FC236}">
                <a16:creationId xmlns:a16="http://schemas.microsoft.com/office/drawing/2014/main" id="{8FE58AB0-E696-8C6C-9FD8-F63D904EF9C1}"/>
              </a:ext>
            </a:extLst>
          </p:cNvPr>
          <p:cNvSpPr txBox="1"/>
          <p:nvPr/>
        </p:nvSpPr>
        <p:spPr>
          <a:xfrm>
            <a:off x="6085819" y="6070793"/>
            <a:ext cx="95587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" b="1" dirty="0">
                <a:solidFill>
                  <a:srgbClr val="FFFF00"/>
                </a:solidFill>
              </a:rPr>
              <a:t>XXXX</a:t>
            </a:r>
          </a:p>
        </p:txBody>
      </p:sp>
      <p:sp>
        <p:nvSpPr>
          <p:cNvPr id="59" name="Retângulo de cantos arredondados 14">
            <a:extLst>
              <a:ext uri="{FF2B5EF4-FFF2-40B4-BE49-F238E27FC236}">
                <a16:creationId xmlns:a16="http://schemas.microsoft.com/office/drawing/2014/main" id="{BF87E855-C8B4-3934-EDE0-D244C3759A15}"/>
              </a:ext>
            </a:extLst>
          </p:cNvPr>
          <p:cNvSpPr/>
          <p:nvPr/>
        </p:nvSpPr>
        <p:spPr>
          <a:xfrm>
            <a:off x="6088948" y="3859788"/>
            <a:ext cx="955872" cy="1018401"/>
          </a:xfrm>
          <a:prstGeom prst="roundRect">
            <a:avLst/>
          </a:prstGeom>
          <a:gradFill flip="none" rotWithShape="1">
            <a:gsLst>
              <a:gs pos="50000">
                <a:schemeClr val="bg1"/>
              </a:gs>
              <a:gs pos="100000">
                <a:schemeClr val="accent1">
                  <a:lumMod val="40000"/>
                  <a:lumOff val="60000"/>
                </a:schemeClr>
              </a:gs>
            </a:gsLst>
            <a:path path="rect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CaixaDeTexto 59">
            <a:extLst>
              <a:ext uri="{FF2B5EF4-FFF2-40B4-BE49-F238E27FC236}">
                <a16:creationId xmlns:a16="http://schemas.microsoft.com/office/drawing/2014/main" id="{E15FC4AD-22E0-EDEE-646C-A6CDC4B7FACC}"/>
              </a:ext>
            </a:extLst>
          </p:cNvPr>
          <p:cNvSpPr txBox="1"/>
          <p:nvPr/>
        </p:nvSpPr>
        <p:spPr>
          <a:xfrm>
            <a:off x="6114797" y="4872528"/>
            <a:ext cx="95587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" b="1" dirty="0">
                <a:solidFill>
                  <a:srgbClr val="FFFF00"/>
                </a:solidFill>
              </a:rPr>
              <a:t>XXXX</a:t>
            </a:r>
          </a:p>
        </p:txBody>
      </p:sp>
      <p:sp>
        <p:nvSpPr>
          <p:cNvPr id="61" name="CaixaDeTexto 60">
            <a:extLst>
              <a:ext uri="{FF2B5EF4-FFF2-40B4-BE49-F238E27FC236}">
                <a16:creationId xmlns:a16="http://schemas.microsoft.com/office/drawing/2014/main" id="{907EE9E8-EA34-3022-21D4-B8B6D0FAB347}"/>
              </a:ext>
            </a:extLst>
          </p:cNvPr>
          <p:cNvSpPr txBox="1"/>
          <p:nvPr/>
        </p:nvSpPr>
        <p:spPr>
          <a:xfrm>
            <a:off x="7141277" y="4895405"/>
            <a:ext cx="95587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" b="1" dirty="0">
                <a:solidFill>
                  <a:srgbClr val="FFFF00"/>
                </a:solidFill>
              </a:rPr>
              <a:t>XXXX</a:t>
            </a:r>
          </a:p>
        </p:txBody>
      </p:sp>
      <p:sp>
        <p:nvSpPr>
          <p:cNvPr id="62" name="CaixaDeTexto 61">
            <a:extLst>
              <a:ext uri="{FF2B5EF4-FFF2-40B4-BE49-F238E27FC236}">
                <a16:creationId xmlns:a16="http://schemas.microsoft.com/office/drawing/2014/main" id="{50536BD5-B4AE-66B6-92D1-AACC2419C321}"/>
              </a:ext>
            </a:extLst>
          </p:cNvPr>
          <p:cNvSpPr txBox="1"/>
          <p:nvPr/>
        </p:nvSpPr>
        <p:spPr>
          <a:xfrm>
            <a:off x="8135594" y="4885146"/>
            <a:ext cx="95587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" b="1" dirty="0">
                <a:solidFill>
                  <a:srgbClr val="FFFF00"/>
                </a:solidFill>
              </a:rPr>
              <a:t>XXXX</a:t>
            </a:r>
          </a:p>
        </p:txBody>
      </p:sp>
      <p:sp>
        <p:nvSpPr>
          <p:cNvPr id="63" name="Retângulo de cantos arredondados 14">
            <a:extLst>
              <a:ext uri="{FF2B5EF4-FFF2-40B4-BE49-F238E27FC236}">
                <a16:creationId xmlns:a16="http://schemas.microsoft.com/office/drawing/2014/main" id="{8D85ABE2-45C4-9B31-8F96-BDB1AF3177D7}"/>
              </a:ext>
            </a:extLst>
          </p:cNvPr>
          <p:cNvSpPr/>
          <p:nvPr/>
        </p:nvSpPr>
        <p:spPr>
          <a:xfrm>
            <a:off x="7153403" y="5075217"/>
            <a:ext cx="934302" cy="1029544"/>
          </a:xfrm>
          <a:prstGeom prst="roundRect">
            <a:avLst/>
          </a:prstGeom>
          <a:gradFill flip="none" rotWithShape="1">
            <a:gsLst>
              <a:gs pos="50000">
                <a:schemeClr val="bg1"/>
              </a:gs>
              <a:gs pos="100000">
                <a:schemeClr val="accent1">
                  <a:lumMod val="75000"/>
                </a:schemeClr>
              </a:gs>
            </a:gsLst>
            <a:path path="rect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Retângulo de cantos arredondados 14">
            <a:extLst>
              <a:ext uri="{FF2B5EF4-FFF2-40B4-BE49-F238E27FC236}">
                <a16:creationId xmlns:a16="http://schemas.microsoft.com/office/drawing/2014/main" id="{D24D6B2A-F939-9544-810D-171E63439032}"/>
              </a:ext>
            </a:extLst>
          </p:cNvPr>
          <p:cNvSpPr/>
          <p:nvPr/>
        </p:nvSpPr>
        <p:spPr>
          <a:xfrm>
            <a:off x="8146379" y="5066841"/>
            <a:ext cx="934302" cy="1029544"/>
          </a:xfrm>
          <a:prstGeom prst="roundRect">
            <a:avLst/>
          </a:prstGeom>
          <a:gradFill flip="none" rotWithShape="1">
            <a:gsLst>
              <a:gs pos="50000">
                <a:schemeClr val="bg1"/>
              </a:gs>
              <a:gs pos="100000">
                <a:schemeClr val="accent1">
                  <a:lumMod val="75000"/>
                </a:schemeClr>
              </a:gs>
            </a:gsLst>
            <a:path path="rect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CaixaDeTexto 64">
            <a:extLst>
              <a:ext uri="{FF2B5EF4-FFF2-40B4-BE49-F238E27FC236}">
                <a16:creationId xmlns:a16="http://schemas.microsoft.com/office/drawing/2014/main" id="{9664C960-08F4-C854-F8FE-95A1A70C92A0}"/>
              </a:ext>
            </a:extLst>
          </p:cNvPr>
          <p:cNvSpPr txBox="1"/>
          <p:nvPr/>
        </p:nvSpPr>
        <p:spPr>
          <a:xfrm>
            <a:off x="7164484" y="6121977"/>
            <a:ext cx="95587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" b="1" dirty="0">
                <a:solidFill>
                  <a:srgbClr val="FFFF00"/>
                </a:solidFill>
              </a:rPr>
              <a:t>XXXX</a:t>
            </a:r>
          </a:p>
        </p:txBody>
      </p:sp>
      <p:sp>
        <p:nvSpPr>
          <p:cNvPr id="66" name="CaixaDeTexto 65">
            <a:extLst>
              <a:ext uri="{FF2B5EF4-FFF2-40B4-BE49-F238E27FC236}">
                <a16:creationId xmlns:a16="http://schemas.microsoft.com/office/drawing/2014/main" id="{B2C7AFAB-E4C9-48F6-143B-F2B0C0457F8A}"/>
              </a:ext>
            </a:extLst>
          </p:cNvPr>
          <p:cNvSpPr txBox="1"/>
          <p:nvPr/>
        </p:nvSpPr>
        <p:spPr>
          <a:xfrm>
            <a:off x="8190964" y="6121977"/>
            <a:ext cx="95587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" b="1" dirty="0">
                <a:solidFill>
                  <a:srgbClr val="FFFF00"/>
                </a:solidFill>
              </a:rPr>
              <a:t>XXXX</a:t>
            </a:r>
          </a:p>
        </p:txBody>
      </p:sp>
    </p:spTree>
    <p:extLst>
      <p:ext uri="{BB962C8B-B14F-4D97-AF65-F5344CB8AC3E}">
        <p14:creationId xmlns:p14="http://schemas.microsoft.com/office/powerpoint/2010/main" val="40227182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412E3C-F3FC-2493-F370-2D9EDAEB57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F54641E0-5728-38C2-6BB4-DF52DE297CFE}"/>
              </a:ext>
            </a:extLst>
          </p:cNvPr>
          <p:cNvSpPr txBox="1"/>
          <p:nvPr/>
        </p:nvSpPr>
        <p:spPr>
          <a:xfrm>
            <a:off x="3972070" y="3238227"/>
            <a:ext cx="144783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50000"/>
              </a:lnSpc>
              <a:spcBef>
                <a:spcPct val="0"/>
              </a:spcBef>
            </a:pPr>
            <a:r>
              <a:rPr lang="pt-BR" sz="2800" b="1" dirty="0">
                <a:solidFill>
                  <a:schemeClr val="bg1"/>
                </a:solidFill>
              </a:rPr>
              <a:t>PPGCIPE</a:t>
            </a:r>
          </a:p>
          <a:p>
            <a:pPr marL="285750" indent="-285750">
              <a:buFont typeface="Wingdings" pitchFamily="2" charset="2"/>
              <a:buChar char="Ø"/>
            </a:pPr>
            <a:endParaRPr lang="pt-BR" dirty="0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0B5444E8-6358-542B-A831-AD7F6354E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86" y="2428903"/>
            <a:ext cx="8229600" cy="1143000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pt-BR" b="1" dirty="0"/>
              <a:t>MEMORIAL NO PROGRAMA</a:t>
            </a:r>
            <a:endParaRPr lang="pt-BR" sz="6600" b="1" dirty="0"/>
          </a:p>
        </p:txBody>
      </p:sp>
    </p:spTree>
    <p:extLst>
      <p:ext uri="{BB962C8B-B14F-4D97-AF65-F5344CB8AC3E}">
        <p14:creationId xmlns:p14="http://schemas.microsoft.com/office/powerpoint/2010/main" val="23513773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D35D59-AFF4-5B57-65DD-DA4612A59B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84">
            <a:extLst>
              <a:ext uri="{FF2B5EF4-FFF2-40B4-BE49-F238E27FC236}">
                <a16:creationId xmlns:a16="http://schemas.microsoft.com/office/drawing/2014/main" id="{7EB8CF3D-C9AA-3E98-682B-6F8367EA84C2}"/>
              </a:ext>
            </a:extLst>
          </p:cNvPr>
          <p:cNvSpPr txBox="1"/>
          <p:nvPr/>
        </p:nvSpPr>
        <p:spPr>
          <a:xfrm>
            <a:off x="457200" y="308506"/>
            <a:ext cx="8322590" cy="883576"/>
          </a:xfrm>
          <a:prstGeom prst="rect">
            <a:avLst/>
          </a:prstGeom>
          <a:gradFill>
            <a:gsLst>
              <a:gs pos="0">
                <a:srgbClr val="006600"/>
              </a:gs>
              <a:gs pos="31000">
                <a:srgbClr val="006600"/>
              </a:gs>
              <a:gs pos="100000">
                <a:schemeClr val="dk1"/>
              </a:gs>
            </a:gsLst>
            <a:lin ang="5400000" scaled="0"/>
          </a:gradFill>
          <a:ln>
            <a:solidFill>
              <a:schemeClr val="bg1"/>
            </a:solidFill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spcBef>
                <a:spcPts val="0"/>
              </a:spcBef>
              <a:buClr>
                <a:srgbClr val="FFFF00"/>
              </a:buClr>
              <a:buSzPts val="4400"/>
            </a:pP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Disciplinas Realizadas</a:t>
            </a:r>
          </a:p>
        </p:txBody>
      </p:sp>
      <p:graphicFrame>
        <p:nvGraphicFramePr>
          <p:cNvPr id="2" name="Shape 211">
            <a:extLst>
              <a:ext uri="{FF2B5EF4-FFF2-40B4-BE49-F238E27FC236}">
                <a16:creationId xmlns:a16="http://schemas.microsoft.com/office/drawing/2014/main" id="{B986E205-D5ED-9760-B1F7-6A67292905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59579229"/>
              </p:ext>
            </p:extLst>
          </p:nvPr>
        </p:nvGraphicFramePr>
        <p:xfrm>
          <a:off x="294968" y="1438480"/>
          <a:ext cx="8642556" cy="2093089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5700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41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736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4152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600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4083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6225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836523">
                <a:tc gridSpan="7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u="sng" strike="noStrike" dirty="0">
                          <a:solidFill>
                            <a:schemeClr val="tx1"/>
                          </a:solidFill>
                          <a:effectLst/>
                        </a:rPr>
                        <a:t>TURMA 202</a:t>
                      </a:r>
                      <a:r>
                        <a:rPr lang="pt-BR" sz="2000" b="1" u="sng" strike="noStrike" dirty="0">
                          <a:solidFill>
                            <a:srgbClr val="FF0000"/>
                          </a:solidFill>
                          <a:effectLst/>
                        </a:rPr>
                        <a:t>6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DISCIPLINAS OBRIGATÓRIAS</a:t>
                      </a:r>
                      <a:endParaRPr lang="pt-BR" sz="2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1750" marR="11750" marT="117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FF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5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5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 marL="11750" marR="11750" marT="1175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5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 marL="11750" marR="11750" marT="1175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5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 marL="11750" marR="11750" marT="1175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5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 marL="11750" marR="11750" marT="1175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201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400" b="1" u="none" strike="noStrike" cap="none" dirty="0">
                          <a:latin typeface="+mn-lt"/>
                        </a:rPr>
                        <a:t>Empreendedorismo</a:t>
                      </a:r>
                      <a:endParaRPr sz="1400" b="1" u="none" strike="noStrike" cap="none" dirty="0"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1750" marR="11750" marT="1175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400" b="1" u="none" strike="noStrike" cap="none" dirty="0">
                          <a:latin typeface="+mn-lt"/>
                        </a:rPr>
                        <a:t>Registro de Patentes</a:t>
                      </a:r>
                    </a:p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400" b="1" u="none" strike="noStrike" cap="none" dirty="0">
                          <a:latin typeface="+mn-lt"/>
                        </a:rPr>
                        <a:t> </a:t>
                      </a:r>
                      <a:endParaRPr sz="1400" b="1" u="none" strike="noStrike" cap="none" dirty="0"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400" b="1" u="none" strike="noStrike" cap="none" dirty="0">
                          <a:latin typeface="+mn-lt"/>
                        </a:rPr>
                        <a:t>Metodologia da Pesquisa </a:t>
                      </a:r>
                    </a:p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u="none" strike="noStrike" cap="none" dirty="0"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Bioestatística</a:t>
                      </a:r>
                      <a:r>
                        <a:rPr lang="pt-BR" sz="1400" b="1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pt-BR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1750" marR="11750" marT="1175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u="none" strike="noStrike" cap="none" dirty="0">
                          <a:latin typeface="+mn-lt"/>
                        </a:rPr>
                        <a:t>Metodologias Ativas de Ensino</a:t>
                      </a:r>
                      <a:r>
                        <a:rPr lang="pt-BR" sz="1400" b="1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pt-BR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1750" marR="11750" marT="1175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400" b="1" u="none" strike="noStrike" cap="none" dirty="0">
                          <a:latin typeface="+mn-lt"/>
                        </a:rPr>
                        <a:t>Bioética </a:t>
                      </a:r>
                    </a:p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u="none" strike="noStrike" cap="none" dirty="0"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1750" marR="11750" marT="1175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Total de crédito</a:t>
                      </a:r>
                      <a:r>
                        <a:rPr lang="pt-BR" sz="1400" b="1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</a:t>
                      </a:r>
                      <a:endParaRPr lang="pt-BR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1750" marR="11750" marT="1175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4556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u="none" strike="noStrike" cap="none" dirty="0">
                          <a:latin typeface="+mn-lt"/>
                        </a:rPr>
                        <a:t> 2</a:t>
                      </a:r>
                      <a:r>
                        <a:rPr lang="pt-BR" sz="1400" b="1" u="none" strike="noStrike" cap="none" baseline="0" dirty="0">
                          <a:latin typeface="+mn-lt"/>
                        </a:rPr>
                        <a:t> </a:t>
                      </a:r>
                      <a:r>
                        <a:rPr lang="pt-BR" sz="1400" b="1" u="none" strike="noStrike" cap="none" dirty="0">
                          <a:latin typeface="+mn-lt"/>
                        </a:rPr>
                        <a:t>CR</a:t>
                      </a:r>
                      <a:endParaRPr lang="pt-BR" sz="1400" b="1" u="none" strike="noStrike" cap="none" dirty="0"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1750" marR="11750" marT="1175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u="none" strike="noStrike" cap="none" dirty="0">
                          <a:latin typeface="+mn-lt"/>
                        </a:rPr>
                        <a:t> 2</a:t>
                      </a:r>
                      <a:r>
                        <a:rPr lang="pt-BR" sz="1400" b="1" u="none" strike="noStrike" cap="none" baseline="0" dirty="0">
                          <a:latin typeface="+mn-lt"/>
                        </a:rPr>
                        <a:t> </a:t>
                      </a:r>
                      <a:r>
                        <a:rPr lang="pt-BR" sz="1400" b="1" u="none" strike="noStrike" cap="none" dirty="0">
                          <a:latin typeface="+mn-lt"/>
                        </a:rPr>
                        <a:t>CR</a:t>
                      </a:r>
                      <a:endParaRPr lang="pt-BR" sz="1400" b="1" u="none" strike="noStrike" cap="none" dirty="0"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u="none" strike="noStrike" cap="none" dirty="0">
                          <a:latin typeface="+mn-lt"/>
                        </a:rPr>
                        <a:t> 2</a:t>
                      </a:r>
                      <a:r>
                        <a:rPr lang="pt-BR" sz="1400" b="1" u="none" strike="noStrike" cap="none" baseline="0" dirty="0">
                          <a:latin typeface="+mn-lt"/>
                        </a:rPr>
                        <a:t> </a:t>
                      </a:r>
                      <a:r>
                        <a:rPr lang="pt-BR" sz="1400" b="1" u="none" strike="noStrike" cap="none" dirty="0">
                          <a:latin typeface="+mn-lt"/>
                        </a:rPr>
                        <a:t>CR</a:t>
                      </a:r>
                      <a:endParaRPr lang="pt-BR" sz="1400" b="1" u="none" strike="noStrike" cap="none" dirty="0"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u="none" strike="noStrike" cap="none" dirty="0">
                          <a:latin typeface="+mn-lt"/>
                        </a:rPr>
                        <a:t> 2</a:t>
                      </a:r>
                      <a:r>
                        <a:rPr lang="pt-BR" sz="1400" b="1" u="none" strike="noStrike" cap="none" baseline="0" dirty="0">
                          <a:latin typeface="+mn-lt"/>
                        </a:rPr>
                        <a:t> </a:t>
                      </a:r>
                      <a:r>
                        <a:rPr lang="pt-BR" sz="1400" b="1" u="none" strike="noStrike" cap="none" dirty="0">
                          <a:latin typeface="+mn-lt"/>
                        </a:rPr>
                        <a:t>CR</a:t>
                      </a:r>
                      <a:endParaRPr lang="pt-BR" sz="1400" b="1" u="none" strike="noStrike" cap="none" dirty="0"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1750" marR="11750" marT="1175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u="none" strike="noStrike" cap="none" dirty="0">
                          <a:latin typeface="+mn-lt"/>
                        </a:rPr>
                        <a:t> 2</a:t>
                      </a:r>
                      <a:r>
                        <a:rPr lang="pt-BR" sz="1400" b="1" u="none" strike="noStrike" cap="none" baseline="0" dirty="0">
                          <a:latin typeface="+mn-lt"/>
                        </a:rPr>
                        <a:t> </a:t>
                      </a:r>
                      <a:r>
                        <a:rPr lang="pt-BR" sz="1400" b="1" u="none" strike="noStrike" cap="none" dirty="0">
                          <a:latin typeface="+mn-lt"/>
                        </a:rPr>
                        <a:t>CR</a:t>
                      </a:r>
                      <a:endParaRPr lang="pt-BR" sz="1400" b="1" u="none" strike="noStrike" cap="none" dirty="0"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1750" marR="11750" marT="1175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u="none" strike="noStrike" cap="none" dirty="0">
                          <a:latin typeface="+mn-lt"/>
                        </a:rPr>
                        <a:t> 2</a:t>
                      </a:r>
                      <a:r>
                        <a:rPr lang="pt-BR" sz="1400" b="1" u="none" strike="noStrike" cap="none" baseline="0" dirty="0">
                          <a:latin typeface="+mn-lt"/>
                        </a:rPr>
                        <a:t> </a:t>
                      </a:r>
                      <a:r>
                        <a:rPr lang="pt-BR" sz="1400" b="1" u="none" strike="noStrike" cap="none" dirty="0">
                          <a:latin typeface="+mn-lt"/>
                        </a:rPr>
                        <a:t>CR</a:t>
                      </a:r>
                      <a:endParaRPr lang="pt-BR" sz="1400" b="1" u="none" strike="noStrike" cap="none" dirty="0"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1750" marR="11750" marT="1175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400" b="1" u="none" strike="noStrike" cap="none" dirty="0">
                          <a:latin typeface="+mn-lt"/>
                          <a:ea typeface="Calibri"/>
                          <a:cs typeface="Calibri"/>
                          <a:sym typeface="Calibri"/>
                        </a:rPr>
                        <a:t>12</a:t>
                      </a:r>
                      <a:endParaRPr sz="1400" b="1" u="none" strike="noStrike" cap="none" dirty="0"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1750" marR="11750" marT="1175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3" name="Shape 211">
            <a:extLst>
              <a:ext uri="{FF2B5EF4-FFF2-40B4-BE49-F238E27FC236}">
                <a16:creationId xmlns:a16="http://schemas.microsoft.com/office/drawing/2014/main" id="{BF9C90B9-1B4D-5C8C-F7D4-01DDE0F21DD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07780558"/>
              </p:ext>
            </p:extLst>
          </p:nvPr>
        </p:nvGraphicFramePr>
        <p:xfrm>
          <a:off x="294968" y="4269657"/>
          <a:ext cx="8642557" cy="2083017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2978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73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05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8563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353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042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4533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850562">
                <a:tc gridSpan="7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u="sng" strike="noStrike" dirty="0">
                          <a:solidFill>
                            <a:schemeClr val="tx1"/>
                          </a:solidFill>
                          <a:effectLst/>
                        </a:rPr>
                        <a:t>TURMA 202</a:t>
                      </a:r>
                      <a:r>
                        <a:rPr lang="pt-BR" sz="2000" b="1" u="sng" strike="noStrike" dirty="0">
                          <a:solidFill>
                            <a:srgbClr val="FF0000"/>
                          </a:solidFill>
                          <a:effectLst/>
                        </a:rPr>
                        <a:t>6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DISCIPLINAS OPTATIVAS </a:t>
                      </a:r>
                      <a:endParaRPr lang="pt-BR" sz="2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1750" marR="11750" marT="117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FF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5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5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 marL="11750" marR="11750" marT="1175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5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 marL="11750" marR="11750" marT="1175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5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 marL="11750" marR="11750" marT="1175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5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 marL="11750" marR="11750" marT="1175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228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Design de serviço para área as saúde</a:t>
                      </a:r>
                    </a:p>
                  </a:txBody>
                  <a:tcPr marL="11750" marR="11750" marT="1175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Design </a:t>
                      </a:r>
                      <a:r>
                        <a:rPr lang="pt-BR" sz="1400" b="1" u="none" strike="noStrike" cap="none" dirty="0">
                          <a:latin typeface="+mn-lt"/>
                        </a:rPr>
                        <a:t> e manufatura de materiais</a:t>
                      </a:r>
                      <a:endParaRPr sz="1400" b="1" u="none" strike="noStrike" cap="none" dirty="0"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Desenvolvimento </a:t>
                      </a:r>
                    </a:p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de Software</a:t>
                      </a:r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Economia</a:t>
                      </a:r>
                      <a:r>
                        <a:rPr lang="pt-BR" sz="14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em saúde e captação de recursos </a:t>
                      </a:r>
                      <a:endParaRPr lang="pt-BR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1750" marR="11750" marT="1175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Análise e desenvolvimento de produtos e tecnologia</a:t>
                      </a:r>
                    </a:p>
                  </a:txBody>
                  <a:tcPr marL="11750" marR="11750" marT="1175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Total de disciplinas creditadas</a:t>
                      </a:r>
                      <a:endParaRPr lang="pt-BR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1750" marR="11750" marT="1175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Total de crédito</a:t>
                      </a:r>
                      <a:r>
                        <a:rPr lang="pt-BR" sz="1400" b="1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</a:t>
                      </a:r>
                      <a:endParaRPr lang="pt-BR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1750" marR="11750" marT="1175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017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u="none" strike="noStrike" cap="none" dirty="0">
                          <a:latin typeface="+mn-lt"/>
                        </a:rPr>
                        <a:t> 2</a:t>
                      </a:r>
                      <a:r>
                        <a:rPr lang="pt-BR" sz="1400" b="1" u="none" strike="noStrike" cap="none" baseline="0" dirty="0">
                          <a:latin typeface="+mn-lt"/>
                        </a:rPr>
                        <a:t> </a:t>
                      </a:r>
                      <a:r>
                        <a:rPr lang="pt-BR" sz="1400" b="1" u="none" strike="noStrike" cap="none" dirty="0">
                          <a:latin typeface="+mn-lt"/>
                        </a:rPr>
                        <a:t>CR</a:t>
                      </a:r>
                      <a:endParaRPr lang="pt-BR" sz="1400" b="1" u="none" strike="noStrike" cap="none" dirty="0"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1750" marR="11750" marT="1175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u="none" strike="noStrike" cap="none" dirty="0">
                          <a:latin typeface="+mn-lt"/>
                        </a:rPr>
                        <a:t> 2</a:t>
                      </a:r>
                      <a:r>
                        <a:rPr lang="pt-BR" sz="1400" b="1" u="none" strike="noStrike" cap="none" baseline="0" dirty="0">
                          <a:latin typeface="+mn-lt"/>
                        </a:rPr>
                        <a:t> </a:t>
                      </a:r>
                      <a:r>
                        <a:rPr lang="pt-BR" sz="1400" b="1" u="none" strike="noStrike" cap="none" dirty="0">
                          <a:latin typeface="+mn-lt"/>
                        </a:rPr>
                        <a:t>CR</a:t>
                      </a:r>
                      <a:endParaRPr lang="pt-BR" sz="1400" b="1" u="none" strike="noStrike" cap="none" dirty="0"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u="none" strike="noStrike" cap="none">
                          <a:latin typeface="+mn-lt"/>
                        </a:rPr>
                        <a:t> 2</a:t>
                      </a:r>
                      <a:r>
                        <a:rPr lang="pt-BR" sz="1400" b="1" u="none" strike="noStrike" cap="none" baseline="0">
                          <a:latin typeface="+mn-lt"/>
                        </a:rPr>
                        <a:t> </a:t>
                      </a:r>
                      <a:r>
                        <a:rPr lang="pt-BR" sz="1400" b="1" u="none" strike="noStrike" cap="none">
                          <a:latin typeface="+mn-lt"/>
                        </a:rPr>
                        <a:t>CR</a:t>
                      </a:r>
                      <a:endParaRPr lang="pt-BR" sz="1400" b="1" u="none" strike="noStrike" cap="none" dirty="0"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u="none" strike="noStrike" cap="none">
                          <a:latin typeface="+mn-lt"/>
                        </a:rPr>
                        <a:t> 2</a:t>
                      </a:r>
                      <a:r>
                        <a:rPr lang="pt-BR" sz="1400" b="1" u="none" strike="noStrike" cap="none" baseline="0">
                          <a:latin typeface="+mn-lt"/>
                        </a:rPr>
                        <a:t> </a:t>
                      </a:r>
                      <a:r>
                        <a:rPr lang="pt-BR" sz="1400" b="1" u="none" strike="noStrike" cap="none">
                          <a:latin typeface="+mn-lt"/>
                        </a:rPr>
                        <a:t>CR</a:t>
                      </a:r>
                      <a:endParaRPr lang="pt-BR" sz="1400" b="1" u="none" strike="noStrike" cap="none" dirty="0"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1750" marR="11750" marT="1175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u="none" strike="noStrike" cap="none" dirty="0">
                          <a:latin typeface="+mn-lt"/>
                        </a:rPr>
                        <a:t> 2</a:t>
                      </a:r>
                      <a:r>
                        <a:rPr lang="pt-BR" sz="1400" b="1" u="none" strike="noStrike" cap="none" baseline="0" dirty="0">
                          <a:latin typeface="+mn-lt"/>
                        </a:rPr>
                        <a:t> </a:t>
                      </a:r>
                      <a:r>
                        <a:rPr lang="pt-BR" sz="1400" b="1" u="none" strike="noStrike" cap="none" dirty="0">
                          <a:latin typeface="+mn-lt"/>
                        </a:rPr>
                        <a:t>CR</a:t>
                      </a:r>
                      <a:endParaRPr lang="pt-BR" sz="1400" b="1" u="none" strike="noStrike" cap="none" dirty="0"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1750" marR="11750" marT="1175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u="none" strike="noStrike" cap="none" dirty="0">
                          <a:latin typeface="+mn-lt"/>
                        </a:rPr>
                        <a:t> 5</a:t>
                      </a:r>
                      <a:endParaRPr lang="pt-BR" sz="1400" b="1" u="none" strike="noStrike" cap="none" dirty="0"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1750" marR="11750" marT="1175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400" b="1" u="none" strike="noStrike" cap="none" dirty="0">
                          <a:latin typeface="+mn-lt"/>
                          <a:ea typeface="Calibri"/>
                          <a:cs typeface="Calibri"/>
                          <a:sym typeface="Calibri"/>
                        </a:rPr>
                        <a:t>10</a:t>
                      </a:r>
                      <a:endParaRPr sz="1400" b="1" u="none" strike="noStrike" cap="none" dirty="0"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1750" marR="11750" marT="1175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Retângulo com Único Canto Aparado 5">
            <a:extLst>
              <a:ext uri="{FF2B5EF4-FFF2-40B4-BE49-F238E27FC236}">
                <a16:creationId xmlns:a16="http://schemas.microsoft.com/office/drawing/2014/main" id="{5526FB98-58E3-BA05-2719-F6F6D6E481A7}"/>
              </a:ext>
            </a:extLst>
          </p:cNvPr>
          <p:cNvSpPr/>
          <p:nvPr/>
        </p:nvSpPr>
        <p:spPr>
          <a:xfrm>
            <a:off x="6747641" y="157652"/>
            <a:ext cx="2254470" cy="1657118"/>
          </a:xfrm>
          <a:prstGeom prst="snip1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noProof="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A297F9D-6C7E-BF2F-6C17-32B7C2DF86D9}"/>
              </a:ext>
            </a:extLst>
          </p:cNvPr>
          <p:cNvSpPr txBox="1">
            <a:spLocks/>
          </p:cNvSpPr>
          <p:nvPr/>
        </p:nvSpPr>
        <p:spPr>
          <a:xfrm>
            <a:off x="6767809" y="258263"/>
            <a:ext cx="2254470" cy="3137338"/>
          </a:xfrm>
          <a:prstGeom prst="rect">
            <a:avLst/>
          </a:prstGeom>
          <a:ln w="3175">
            <a:noFill/>
            <a:bevel/>
          </a:ln>
          <a:effectLst>
            <a:glow rad="241300">
              <a:schemeClr val="tx1"/>
            </a:glow>
            <a:softEdge rad="76200"/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2000" noProof="0" dirty="0">
                <a:solidFill>
                  <a:srgbClr val="FF0000"/>
                </a:solidFill>
              </a:rPr>
              <a:t>ORIENTAÇÃO </a:t>
            </a:r>
          </a:p>
          <a:p>
            <a:pPr marL="0" indent="0" algn="ctr">
              <a:buNone/>
            </a:pPr>
            <a:r>
              <a:rPr lang="pt-BR" sz="2000" noProof="0" dirty="0">
                <a:solidFill>
                  <a:srgbClr val="FF0000"/>
                </a:solidFill>
              </a:rPr>
              <a:t> RETIRAR NA APRESENTAÇÃO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2000" noProof="0" dirty="0">
                <a:solidFill>
                  <a:schemeClr val="tx1"/>
                </a:solidFill>
              </a:rPr>
              <a:t>Ajustar</a:t>
            </a:r>
          </a:p>
          <a:p>
            <a:pPr marL="0" indent="0">
              <a:buFont typeface="Arial"/>
              <a:buNone/>
            </a:pP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3141836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ADBCC9-7D59-E087-96C6-F3AFB121B9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84">
            <a:extLst>
              <a:ext uri="{FF2B5EF4-FFF2-40B4-BE49-F238E27FC236}">
                <a16:creationId xmlns:a16="http://schemas.microsoft.com/office/drawing/2014/main" id="{076B06E6-C429-0749-C4FD-E9D8FEE1538A}"/>
              </a:ext>
            </a:extLst>
          </p:cNvPr>
          <p:cNvSpPr txBox="1"/>
          <p:nvPr/>
        </p:nvSpPr>
        <p:spPr>
          <a:xfrm>
            <a:off x="410705" y="259287"/>
            <a:ext cx="8322590" cy="883576"/>
          </a:xfrm>
          <a:prstGeom prst="rect">
            <a:avLst/>
          </a:prstGeom>
          <a:gradFill>
            <a:gsLst>
              <a:gs pos="0">
                <a:srgbClr val="006600"/>
              </a:gs>
              <a:gs pos="31000">
                <a:srgbClr val="006600"/>
              </a:gs>
              <a:gs pos="100000">
                <a:schemeClr val="dk1"/>
              </a:gs>
            </a:gsLst>
            <a:lin ang="5400000" scaled="0"/>
          </a:gradFill>
          <a:ln>
            <a:solidFill>
              <a:schemeClr val="bg1"/>
            </a:solidFill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spcBef>
                <a:spcPts val="0"/>
              </a:spcBef>
              <a:buClr>
                <a:srgbClr val="FFFF00"/>
              </a:buClr>
              <a:buSzPts val="4400"/>
            </a:pP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Outros requisitos:</a:t>
            </a:r>
          </a:p>
          <a:p>
            <a:pPr algn="ctr">
              <a:spcBef>
                <a:spcPts val="0"/>
              </a:spcBef>
              <a:buClr>
                <a:srgbClr val="FFFF00"/>
              </a:buClr>
              <a:buSzPts val="4400"/>
            </a:pP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Proficiência em Inglês</a:t>
            </a:r>
          </a:p>
        </p:txBody>
      </p:sp>
    </p:spTree>
    <p:extLst>
      <p:ext uri="{BB962C8B-B14F-4D97-AF65-F5344CB8AC3E}">
        <p14:creationId xmlns:p14="http://schemas.microsoft.com/office/powerpoint/2010/main" val="40084613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6FAC3E-626B-BED4-B712-2C7EA32848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84">
            <a:extLst>
              <a:ext uri="{FF2B5EF4-FFF2-40B4-BE49-F238E27FC236}">
                <a16:creationId xmlns:a16="http://schemas.microsoft.com/office/drawing/2014/main" id="{AE8BFC60-64DF-0503-04EE-6679FA82C27A}"/>
              </a:ext>
            </a:extLst>
          </p:cNvPr>
          <p:cNvSpPr txBox="1"/>
          <p:nvPr/>
        </p:nvSpPr>
        <p:spPr>
          <a:xfrm>
            <a:off x="410705" y="259287"/>
            <a:ext cx="8322590" cy="883576"/>
          </a:xfrm>
          <a:prstGeom prst="rect">
            <a:avLst/>
          </a:prstGeom>
          <a:gradFill>
            <a:gsLst>
              <a:gs pos="0">
                <a:srgbClr val="006600"/>
              </a:gs>
              <a:gs pos="31000">
                <a:srgbClr val="006600"/>
              </a:gs>
              <a:gs pos="100000">
                <a:schemeClr val="dk1"/>
              </a:gs>
            </a:gsLst>
            <a:lin ang="5400000" scaled="0"/>
          </a:gradFill>
          <a:ln>
            <a:solidFill>
              <a:schemeClr val="bg1"/>
            </a:solidFill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spcBef>
                <a:spcPts val="0"/>
              </a:spcBef>
              <a:buClr>
                <a:srgbClr val="FFFF00"/>
              </a:buClr>
              <a:buSzPts val="4400"/>
            </a:pP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Artigo Científico</a:t>
            </a:r>
          </a:p>
        </p:txBody>
      </p:sp>
    </p:spTree>
    <p:extLst>
      <p:ext uri="{BB962C8B-B14F-4D97-AF65-F5344CB8AC3E}">
        <p14:creationId xmlns:p14="http://schemas.microsoft.com/office/powerpoint/2010/main" val="36230031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D1B40E-3EC7-CF52-B37C-F664D13AA9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84">
            <a:extLst>
              <a:ext uri="{FF2B5EF4-FFF2-40B4-BE49-F238E27FC236}">
                <a16:creationId xmlns:a16="http://schemas.microsoft.com/office/drawing/2014/main" id="{73BBBC29-313C-CEEA-93A6-BABDA2727E9A}"/>
              </a:ext>
            </a:extLst>
          </p:cNvPr>
          <p:cNvSpPr txBox="1"/>
          <p:nvPr/>
        </p:nvSpPr>
        <p:spPr>
          <a:xfrm>
            <a:off x="410705" y="487887"/>
            <a:ext cx="8322590" cy="883576"/>
          </a:xfrm>
          <a:prstGeom prst="rect">
            <a:avLst/>
          </a:prstGeom>
          <a:gradFill>
            <a:gsLst>
              <a:gs pos="0">
                <a:srgbClr val="006600"/>
              </a:gs>
              <a:gs pos="31000">
                <a:srgbClr val="006600"/>
              </a:gs>
              <a:gs pos="100000">
                <a:schemeClr val="dk1"/>
              </a:gs>
            </a:gsLst>
            <a:lin ang="5400000" scaled="0"/>
          </a:gradFill>
          <a:ln>
            <a:solidFill>
              <a:schemeClr val="bg1"/>
            </a:solidFill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spcBef>
                <a:spcPts val="0"/>
              </a:spcBef>
              <a:buClr>
                <a:srgbClr val="FFFF00"/>
              </a:buClr>
              <a:buSzPts val="4400"/>
            </a:pP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Apresentação de trabalho em evento</a:t>
            </a:r>
          </a:p>
        </p:txBody>
      </p:sp>
    </p:spTree>
    <p:extLst>
      <p:ext uri="{BB962C8B-B14F-4D97-AF65-F5344CB8AC3E}">
        <p14:creationId xmlns:p14="http://schemas.microsoft.com/office/powerpoint/2010/main" val="38570303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1810</TotalTime>
  <Words>619</Words>
  <Application>Microsoft Macintosh PowerPoint</Application>
  <PresentationFormat>Apresentação na tela (4:3)</PresentationFormat>
  <Paragraphs>180</Paragraphs>
  <Slides>33</Slides>
  <Notes>3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33</vt:i4>
      </vt:variant>
    </vt:vector>
  </HeadingPairs>
  <TitlesOfParts>
    <vt:vector size="37" baseType="lpstr">
      <vt:lpstr>Arial</vt:lpstr>
      <vt:lpstr>Calibri</vt:lpstr>
      <vt:lpstr>Wingdings</vt:lpstr>
      <vt:lpstr>Office Theme</vt:lpstr>
      <vt:lpstr>TÍTULO</vt:lpstr>
      <vt:lpstr>Apresentação do PowerPoint</vt:lpstr>
      <vt:lpstr>Apresentação do PowerPoint</vt:lpstr>
      <vt:lpstr>Apresentação do PowerPoint</vt:lpstr>
      <vt:lpstr>MEMORIAL NO PROGRAMA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PRODUTOS DA TESE</vt:lpstr>
      <vt:lpstr>Produto Principal</vt:lpstr>
      <vt:lpstr>Apresentação do PowerPoint</vt:lpstr>
      <vt:lpstr>Artigo de Validação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CAPTAÇÃO DE RECURSOS</vt:lpstr>
      <vt:lpstr>PARCERIAS INSTITUCIONAIS </vt:lpstr>
      <vt:lpstr>DATAS PROVÁVEIS</vt:lpstr>
      <vt:lpstr>MATURIDADE TECNOLÓGICA  Escala TRL (Technology Readiness Levels)</vt:lpstr>
      <vt:lpstr>APLICABILIDADE IMEDIATA PRETENDIDA</vt:lpstr>
      <vt:lpstr>INSERÇÃO SOCIAL PREVISTA</vt:lpstr>
      <vt:lpstr>Apresentação do PowerPoint</vt:lpstr>
    </vt:vector>
  </TitlesOfParts>
  <Company>MVHB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Proposta de novas metodologias ativas no ensino da semiotécnica</dc:title>
  <dc:creator>Marcus Brito</dc:creator>
  <cp:lastModifiedBy>Amanda Silveira</cp:lastModifiedBy>
  <cp:revision>96</cp:revision>
  <dcterms:created xsi:type="dcterms:W3CDTF">2014-06-03T12:22:31Z</dcterms:created>
  <dcterms:modified xsi:type="dcterms:W3CDTF">2026-05-11T18:40:34Z</dcterms:modified>
</cp:coreProperties>
</file>